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wmf" ContentType="image/x-wmf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7" r:id="rId20"/>
    <p:sldId id="305" r:id="rId21"/>
    <p:sldId id="309" r:id="rId22"/>
    <p:sldId id="310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 in</a:t>
            </a:r>
            <a:br>
              <a:rPr lang="en-US" dirty="0" smtClean="0"/>
            </a:br>
            <a:r>
              <a:rPr lang="en-US" dirty="0" smtClean="0"/>
              <a:t>Objective-C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</a:t>
            </a:r>
            <a:r>
              <a:rPr lang="en-US" dirty="0" smtClean="0"/>
              <a:t>172</a:t>
            </a:r>
          </a:p>
          <a:p>
            <a:r>
              <a:rPr lang="en-US" dirty="0" smtClean="0"/>
              <a:t>Intro to Mobile App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for the Car class (</a:t>
            </a:r>
            <a:r>
              <a:rPr lang="en-US" dirty="0" err="1" smtClean="0"/>
              <a:t>Car.h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600200"/>
            <a:ext cx="579720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Courier New"/>
              </a:rPr>
              <a:t>#import &lt;Foundation/</a:t>
            </a:r>
            <a:r>
              <a:rPr lang="en-US" sz="2000" dirty="0" err="1" smtClean="0">
                <a:latin typeface="Courier New"/>
              </a:rPr>
              <a:t>Foundation.h</a:t>
            </a:r>
            <a:r>
              <a:rPr lang="en-US" sz="2000" dirty="0" smtClean="0">
                <a:latin typeface="Courier New"/>
              </a:rPr>
              <a:t>&gt;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@interface Car : </a:t>
            </a:r>
            <a:r>
              <a:rPr lang="en-US" sz="2000" dirty="0" err="1" smtClean="0">
                <a:latin typeface="Courier New"/>
              </a:rPr>
              <a:t>NSObject</a:t>
            </a: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@property double </a:t>
            </a:r>
            <a:r>
              <a:rPr lang="en-US" sz="2000" dirty="0" err="1" smtClean="0">
                <a:latin typeface="Courier New"/>
              </a:rPr>
              <a:t>gasLeft</a:t>
            </a:r>
            <a:r>
              <a:rPr lang="en-US" sz="20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@property </a:t>
            </a:r>
            <a:r>
              <a:rPr lang="en-US" sz="2000" dirty="0" err="1" smtClean="0">
                <a:latin typeface="Courier New"/>
              </a:rPr>
              <a:t>int</a:t>
            </a:r>
            <a:r>
              <a:rPr lang="en-US" sz="2000" dirty="0" smtClean="0">
                <a:latin typeface="Courier New"/>
              </a:rPr>
              <a:t> </a:t>
            </a:r>
            <a:r>
              <a:rPr lang="en-US" sz="2000" dirty="0" err="1" smtClean="0">
                <a:latin typeface="Courier New"/>
              </a:rPr>
              <a:t>distanceTravelled</a:t>
            </a:r>
            <a:r>
              <a:rPr lang="en-US" sz="2000" dirty="0" smtClean="0">
                <a:latin typeface="Courier New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-(void) </a:t>
            </a:r>
            <a:r>
              <a:rPr lang="en-US" sz="2000" dirty="0" err="1" smtClean="0">
                <a:latin typeface="Courier New"/>
              </a:rPr>
              <a:t>driveDistance:(int</a:t>
            </a:r>
            <a:r>
              <a:rPr lang="en-US" sz="2000" dirty="0" smtClean="0">
                <a:latin typeface="Courier New"/>
              </a:rPr>
              <a:t>) dist;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-(void) </a:t>
            </a:r>
            <a:r>
              <a:rPr lang="en-US" sz="2000" dirty="0" err="1" smtClean="0">
                <a:latin typeface="Courier New"/>
              </a:rPr>
              <a:t>loadGas:(double</a:t>
            </a:r>
            <a:r>
              <a:rPr lang="en-US" sz="2000" dirty="0" smtClean="0">
                <a:latin typeface="Courier New"/>
              </a:rPr>
              <a:t>) gas;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@end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(</a:t>
            </a:r>
            <a:r>
              <a:rPr lang="en-US" dirty="0" err="1" smtClean="0"/>
              <a:t>Car.m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417638"/>
            <a:ext cx="6934200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Courier New"/>
              </a:rPr>
              <a:t>#import "</a:t>
            </a:r>
            <a:r>
              <a:rPr lang="en-US" sz="2000" dirty="0" err="1" smtClean="0">
                <a:latin typeface="Courier New"/>
              </a:rPr>
              <a:t>Car.h</a:t>
            </a:r>
            <a:r>
              <a:rPr lang="en-US" sz="2000" dirty="0" smtClean="0">
                <a:latin typeface="Courier New"/>
              </a:rPr>
              <a:t>"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@implementation Car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-(void) </a:t>
            </a:r>
            <a:r>
              <a:rPr lang="en-US" sz="2000" dirty="0" err="1" smtClean="0">
                <a:latin typeface="Courier New"/>
              </a:rPr>
              <a:t>driveDistance:(int</a:t>
            </a:r>
            <a:r>
              <a:rPr lang="en-US" sz="2000" dirty="0" smtClean="0">
                <a:latin typeface="Courier New"/>
              </a:rPr>
              <a:t>) dist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</a:t>
            </a:r>
            <a:r>
              <a:rPr lang="en-US" sz="2000" dirty="0" err="1" smtClean="0">
                <a:latin typeface="Courier New"/>
              </a:rPr>
              <a:t>self.distanceTravelled</a:t>
            </a:r>
            <a:r>
              <a:rPr lang="en-US" sz="2000" dirty="0" smtClean="0">
                <a:latin typeface="Courier New"/>
              </a:rPr>
              <a:t> =</a:t>
            </a:r>
            <a:br>
              <a:rPr lang="en-US" sz="2000" dirty="0" smtClean="0">
                <a:latin typeface="Courier New"/>
              </a:rPr>
            </a:br>
            <a:r>
              <a:rPr lang="en-US" sz="2000" dirty="0" smtClean="0">
                <a:latin typeface="Courier New"/>
              </a:rPr>
              <a:t>				</a:t>
            </a:r>
            <a:r>
              <a:rPr lang="en-US" sz="2000" dirty="0" err="1" smtClean="0">
                <a:latin typeface="Courier New"/>
              </a:rPr>
              <a:t>self.distanceTravelled</a:t>
            </a:r>
            <a:r>
              <a:rPr lang="en-US" sz="2000" dirty="0" smtClean="0">
                <a:latin typeface="Courier New"/>
              </a:rPr>
              <a:t> + dist;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double </a:t>
            </a:r>
            <a:r>
              <a:rPr lang="en-US" sz="2000" dirty="0" err="1" smtClean="0">
                <a:latin typeface="Courier New"/>
              </a:rPr>
              <a:t>gasUsed</a:t>
            </a:r>
            <a:r>
              <a:rPr lang="en-US" sz="2000" dirty="0" smtClean="0">
                <a:latin typeface="Courier New"/>
              </a:rPr>
              <a:t> = dist/8.5;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</a:t>
            </a:r>
            <a:r>
              <a:rPr lang="en-US" sz="2000" dirty="0" err="1" smtClean="0">
                <a:latin typeface="Courier New"/>
              </a:rPr>
              <a:t>self.gasLeft</a:t>
            </a:r>
            <a:r>
              <a:rPr lang="en-US" sz="2000" dirty="0" smtClean="0">
                <a:latin typeface="Courier New"/>
              </a:rPr>
              <a:t> = </a:t>
            </a:r>
            <a:r>
              <a:rPr lang="en-US" sz="2000" dirty="0" err="1" smtClean="0">
                <a:latin typeface="Courier New"/>
              </a:rPr>
              <a:t>self.gasLeft</a:t>
            </a:r>
            <a:r>
              <a:rPr lang="en-US" sz="2000" dirty="0" smtClean="0">
                <a:latin typeface="Courier New"/>
              </a:rPr>
              <a:t> - </a:t>
            </a:r>
            <a:r>
              <a:rPr lang="en-US" sz="2000" dirty="0" err="1" smtClean="0">
                <a:latin typeface="Courier New"/>
              </a:rPr>
              <a:t>gasUsed</a:t>
            </a:r>
            <a:r>
              <a:rPr lang="en-US" sz="2000" dirty="0" smtClean="0"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-(void) </a:t>
            </a:r>
            <a:r>
              <a:rPr lang="en-US" sz="2000" dirty="0" err="1" smtClean="0">
                <a:latin typeface="Courier New"/>
              </a:rPr>
              <a:t>loadGas:(double</a:t>
            </a:r>
            <a:r>
              <a:rPr lang="en-US" sz="2000" dirty="0" smtClean="0">
                <a:latin typeface="Courier New"/>
              </a:rPr>
              <a:t>) gas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</a:t>
            </a:r>
            <a:r>
              <a:rPr lang="en-US" sz="2000" dirty="0" err="1" smtClean="0">
                <a:latin typeface="Courier New"/>
              </a:rPr>
              <a:t>self.gasLeft</a:t>
            </a:r>
            <a:r>
              <a:rPr lang="en-US" sz="2000" dirty="0" smtClean="0">
                <a:latin typeface="Courier New"/>
              </a:rPr>
              <a:t> = </a:t>
            </a:r>
            <a:r>
              <a:rPr lang="en-US" sz="2000" dirty="0" err="1" smtClean="0">
                <a:latin typeface="Courier New"/>
              </a:rPr>
              <a:t>self.gasLeft</a:t>
            </a:r>
            <a:r>
              <a:rPr lang="en-US" sz="2000" dirty="0" smtClean="0">
                <a:latin typeface="Courier New"/>
              </a:rPr>
              <a:t> + gas;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@end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Car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620000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Courier New"/>
              </a:rPr>
              <a:t>#import "</a:t>
            </a:r>
            <a:r>
              <a:rPr lang="en-US" sz="2000" dirty="0" err="1" smtClean="0">
                <a:latin typeface="Courier New"/>
              </a:rPr>
              <a:t>Car.h</a:t>
            </a:r>
            <a:r>
              <a:rPr lang="en-US" sz="2000" dirty="0" smtClean="0">
                <a:latin typeface="Courier New"/>
              </a:rPr>
              <a:t>"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...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</a:t>
            </a:r>
            <a:r>
              <a:rPr lang="en-US" sz="2000" dirty="0" err="1" smtClean="0">
                <a:latin typeface="Courier New"/>
              </a:rPr>
              <a:t>NSLog(@"Test</a:t>
            </a:r>
            <a:r>
              <a:rPr lang="en-US" sz="2000" dirty="0" smtClean="0">
                <a:latin typeface="Courier New"/>
              </a:rPr>
              <a:t> code for a car object");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Car *</a:t>
            </a:r>
            <a:r>
              <a:rPr lang="en-US" sz="2000" dirty="0" err="1" smtClean="0">
                <a:latin typeface="Courier New"/>
              </a:rPr>
              <a:t>myCar</a:t>
            </a:r>
            <a:r>
              <a:rPr lang="en-US" sz="2000" dirty="0" smtClean="0">
                <a:latin typeface="Courier New"/>
              </a:rPr>
              <a:t> = [Car </a:t>
            </a:r>
            <a:r>
              <a:rPr lang="en-US" sz="2000" dirty="0" err="1" smtClean="0">
                <a:latin typeface="Courier New"/>
              </a:rPr>
              <a:t>alloc</a:t>
            </a:r>
            <a:r>
              <a:rPr lang="en-US" sz="2000" dirty="0" smtClean="0">
                <a:latin typeface="Courier New"/>
              </a:rPr>
              <a:t>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[</a:t>
            </a:r>
            <a:r>
              <a:rPr lang="en-US" sz="2000" dirty="0" err="1" smtClean="0">
                <a:latin typeface="Courier New"/>
              </a:rPr>
              <a:t>myCar</a:t>
            </a:r>
            <a:r>
              <a:rPr lang="en-US" sz="2000" dirty="0" smtClean="0">
                <a:latin typeface="Courier New"/>
              </a:rPr>
              <a:t> loadGas:50.0];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[</a:t>
            </a:r>
            <a:r>
              <a:rPr lang="en-US" sz="2000" dirty="0" err="1" smtClean="0">
                <a:latin typeface="Courier New"/>
              </a:rPr>
              <a:t>myCar</a:t>
            </a:r>
            <a:r>
              <a:rPr lang="en-US" sz="2000" dirty="0" smtClean="0">
                <a:latin typeface="Courier New"/>
              </a:rPr>
              <a:t> driveDistance:10];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</a:t>
            </a:r>
            <a:r>
              <a:rPr lang="en-US" sz="2000" dirty="0" err="1" smtClean="0">
                <a:latin typeface="Courier New"/>
              </a:rPr>
              <a:t>NSLog(@"gas</a:t>
            </a:r>
            <a:r>
              <a:rPr lang="en-US" sz="2000" dirty="0" smtClean="0">
                <a:latin typeface="Courier New"/>
              </a:rPr>
              <a:t>: %6.2f, distance: %</a:t>
            </a:r>
            <a:r>
              <a:rPr lang="en-US" sz="2000" dirty="0" err="1" smtClean="0">
                <a:latin typeface="Courier New"/>
              </a:rPr>
              <a:t>d</a:t>
            </a:r>
            <a:r>
              <a:rPr lang="en-US" sz="2000" dirty="0" smtClean="0">
                <a:latin typeface="Courier New"/>
              </a:rPr>
              <a:t>",</a:t>
            </a:r>
            <a:br>
              <a:rPr lang="en-US" sz="2000" dirty="0" smtClean="0">
                <a:latin typeface="Courier New"/>
              </a:rPr>
            </a:b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myCar.gasLeft</a:t>
            </a:r>
            <a:r>
              <a:rPr lang="en-US" sz="2000" dirty="0" smtClean="0">
                <a:latin typeface="Courier New"/>
              </a:rPr>
              <a:t>, </a:t>
            </a:r>
            <a:r>
              <a:rPr lang="en-US" sz="2000" dirty="0" err="1" smtClean="0">
                <a:latin typeface="Courier New"/>
              </a:rPr>
              <a:t>myCar.distanceTravelled</a:t>
            </a:r>
            <a:r>
              <a:rPr lang="en-US" sz="2000" dirty="0" smtClean="0"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[</a:t>
            </a:r>
            <a:r>
              <a:rPr lang="en-US" sz="2000" dirty="0" err="1" smtClean="0">
                <a:latin typeface="Courier New"/>
              </a:rPr>
              <a:t>myCar</a:t>
            </a:r>
            <a:r>
              <a:rPr lang="en-US" sz="2000" dirty="0" smtClean="0">
                <a:latin typeface="Courier New"/>
              </a:rPr>
              <a:t> driveDistance:94];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[</a:t>
            </a:r>
            <a:r>
              <a:rPr lang="en-US" sz="2000" dirty="0" err="1" smtClean="0">
                <a:latin typeface="Courier New"/>
              </a:rPr>
              <a:t>myCar</a:t>
            </a:r>
            <a:r>
              <a:rPr lang="en-US" sz="2000" dirty="0" smtClean="0">
                <a:latin typeface="Courier New"/>
              </a:rPr>
              <a:t> loadGas:10.0];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</a:t>
            </a:r>
            <a:r>
              <a:rPr lang="en-US" sz="2000" dirty="0" err="1" smtClean="0">
                <a:latin typeface="Courier New"/>
              </a:rPr>
              <a:t>NSLog(@"gas</a:t>
            </a:r>
            <a:r>
              <a:rPr lang="en-US" sz="2000" dirty="0" smtClean="0">
                <a:latin typeface="Courier New"/>
              </a:rPr>
              <a:t>: %6.2f, distance: %</a:t>
            </a:r>
            <a:r>
              <a:rPr lang="en-US" sz="2000" dirty="0" err="1" smtClean="0">
                <a:latin typeface="Courier New"/>
              </a:rPr>
              <a:t>d</a:t>
            </a:r>
            <a:r>
              <a:rPr lang="en-US" sz="2000" dirty="0" smtClean="0">
                <a:latin typeface="Courier New"/>
              </a:rPr>
              <a:t>",</a:t>
            </a:r>
            <a:br>
              <a:rPr lang="en-US" sz="2000" dirty="0" smtClean="0">
                <a:latin typeface="Courier New"/>
              </a:rPr>
            </a:b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myCar.gasLeft</a:t>
            </a:r>
            <a:r>
              <a:rPr lang="en-US" sz="2000" dirty="0" smtClean="0">
                <a:latin typeface="Courier New"/>
              </a:rPr>
              <a:t>, </a:t>
            </a:r>
            <a:r>
              <a:rPr lang="en-US" sz="2000" dirty="0" err="1" smtClean="0">
                <a:latin typeface="Courier New"/>
              </a:rPr>
              <a:t>myCar.distanceTravelled</a:t>
            </a:r>
            <a:r>
              <a:rPr lang="en-US" sz="2000" dirty="0" smtClean="0">
                <a:latin typeface="Courier New"/>
              </a:rPr>
              <a:t>);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Encapsulation and direct data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Oftentimes, it is appropriate for properties to be “</a:t>
            </a:r>
            <a:r>
              <a:rPr lang="en-US" dirty="0" err="1" smtClean="0"/>
              <a:t>readonly</a:t>
            </a:r>
            <a:r>
              <a:rPr lang="en-US" dirty="0" smtClean="0"/>
              <a:t>” and updated only through appropriate methods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gasLeft</a:t>
            </a:r>
            <a:r>
              <a:rPr lang="en-US" dirty="0" smtClean="0"/>
              <a:t> property should be updated only as a result of </a:t>
            </a:r>
            <a:r>
              <a:rPr lang="en-US" dirty="0" err="1" smtClean="0"/>
              <a:t>driveDistance</a:t>
            </a:r>
            <a:r>
              <a:rPr lang="en-US" dirty="0" smtClean="0"/>
              <a:t> or </a:t>
            </a:r>
            <a:r>
              <a:rPr lang="en-US" dirty="0" err="1" smtClean="0"/>
              <a:t>loadGas</a:t>
            </a:r>
            <a:endParaRPr lang="en-US" dirty="0" smtClean="0"/>
          </a:p>
          <a:p>
            <a:pPr lvl="1"/>
            <a:r>
              <a:rPr lang="en-US" dirty="0" smtClean="0"/>
              <a:t>Try adding:  </a:t>
            </a:r>
            <a:r>
              <a:rPr lang="en-US" dirty="0" err="1" smtClean="0"/>
              <a:t>myCar.gasLeft</a:t>
            </a:r>
            <a:r>
              <a:rPr lang="en-US" dirty="0" smtClean="0"/>
              <a:t> = 100.0; at the end of the code, and then print </a:t>
            </a:r>
            <a:r>
              <a:rPr lang="en-US" dirty="0" err="1" smtClean="0"/>
              <a:t>myCar.gasLeft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specify property attributes in .</a:t>
            </a:r>
            <a:r>
              <a:rPr lang="en-US" dirty="0" err="1" smtClean="0"/>
              <a:t>h</a:t>
            </a:r>
            <a:r>
              <a:rPr lang="en-US" dirty="0" smtClean="0"/>
              <a:t> and .</a:t>
            </a:r>
            <a:r>
              <a:rPr lang="en-US" dirty="0" err="1" smtClean="0"/>
              <a:t>m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.</a:t>
            </a:r>
            <a:r>
              <a:rPr lang="en-US" dirty="0" err="1" smtClean="0"/>
              <a:t>h</a:t>
            </a:r>
            <a:r>
              <a:rPr lang="en-US" dirty="0" smtClean="0"/>
              <a:t> file, replace property declarations with: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property(readonly</a:t>
            </a:r>
            <a:r>
              <a:rPr lang="en-US" dirty="0" smtClean="0"/>
              <a:t>) double </a:t>
            </a:r>
            <a:r>
              <a:rPr lang="en-US" dirty="0" err="1" smtClean="0"/>
              <a:t>gasLeft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property(readonly</a:t>
            </a:r>
            <a:r>
              <a:rPr lang="en-US" dirty="0" smtClean="0"/>
              <a:t>)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distanceTravelled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.</a:t>
            </a:r>
            <a:r>
              <a:rPr lang="en-US" dirty="0" err="1" smtClean="0"/>
              <a:t>m</a:t>
            </a:r>
            <a:r>
              <a:rPr lang="en-US" dirty="0" smtClean="0"/>
              <a:t> file, add the following after #import line:</a:t>
            </a:r>
          </a:p>
          <a:p>
            <a:pPr lvl="1"/>
            <a:r>
              <a:rPr lang="en-US" dirty="0" smtClean="0"/>
              <a:t>@interface Car()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property(readwrite</a:t>
            </a:r>
            <a:r>
              <a:rPr lang="en-US" dirty="0" smtClean="0"/>
              <a:t>) double </a:t>
            </a:r>
            <a:r>
              <a:rPr lang="en-US" dirty="0" err="1" smtClean="0"/>
              <a:t>gasLeft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property(readwrite</a:t>
            </a:r>
            <a:r>
              <a:rPr lang="en-US" dirty="0" smtClean="0"/>
              <a:t>)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distanceTravelled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@end</a:t>
            </a:r>
          </a:p>
          <a:p>
            <a:r>
              <a:rPr lang="en-US" dirty="0" smtClean="0"/>
              <a:t>Notice that direct update of properties are no longer allowed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declaration</a:t>
            </a:r>
          </a:p>
          <a:p>
            <a:pPr lvl="1"/>
            <a:r>
              <a:rPr lang="en-US" dirty="0" smtClean="0"/>
              <a:t>@property(&lt;attribute&gt;,…) &lt;type&gt; &lt;name&gt;;</a:t>
            </a:r>
          </a:p>
          <a:p>
            <a:r>
              <a:rPr lang="en-US" dirty="0" smtClean="0"/>
              <a:t>Method declaration (no arguments)</a:t>
            </a:r>
          </a:p>
          <a:p>
            <a:pPr lvl="1"/>
            <a:r>
              <a:rPr lang="en-US" dirty="0" smtClean="0"/>
              <a:t>-(&lt;type&gt;)&lt;name&gt;</a:t>
            </a:r>
            <a:r>
              <a:rPr lang="en-US" dirty="0" smtClean="0">
                <a:sym typeface="Wingdings"/>
              </a:rPr>
              <a:t>;</a:t>
            </a:r>
          </a:p>
          <a:p>
            <a:r>
              <a:rPr lang="en-US" dirty="0" smtClean="0"/>
              <a:t>Method declaration (one argument)</a:t>
            </a:r>
          </a:p>
          <a:p>
            <a:pPr lvl="1"/>
            <a:r>
              <a:rPr lang="en-US" dirty="0" smtClean="0"/>
              <a:t>-(&lt;type&gt;)&lt;name&gt;:</a:t>
            </a:r>
            <a:r>
              <a:rPr lang="en-US" dirty="0" smtClean="0">
                <a:sym typeface="Wingdings"/>
              </a:rPr>
              <a:t>(&lt;type&gt;)&lt;name&gt;;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 creation/instantiation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var</a:t>
            </a:r>
            <a:r>
              <a:rPr lang="en-US" dirty="0" smtClean="0"/>
              <a:t>-name&gt; = [&lt;class-name&gt; </a:t>
            </a:r>
            <a:r>
              <a:rPr lang="en-US" dirty="0" err="1" smtClean="0"/>
              <a:t>alloc</a:t>
            </a:r>
            <a:r>
              <a:rPr lang="en-US" dirty="0" smtClean="0"/>
              <a:t>];</a:t>
            </a:r>
          </a:p>
          <a:p>
            <a:r>
              <a:rPr lang="en-US" dirty="0" smtClean="0"/>
              <a:t>Referring to a property of an object</a:t>
            </a:r>
          </a:p>
          <a:p>
            <a:pPr lvl="1"/>
            <a:r>
              <a:rPr lang="en-US" dirty="0" smtClean="0"/>
              <a:t>From within the class:  self.&lt;property-name&gt;</a:t>
            </a:r>
          </a:p>
          <a:p>
            <a:pPr lvl="1"/>
            <a:r>
              <a:rPr lang="en-US" dirty="0" smtClean="0"/>
              <a:t>For an object variable:</a:t>
            </a:r>
            <a:br>
              <a:rPr lang="en-US" dirty="0" smtClean="0"/>
            </a:br>
            <a:r>
              <a:rPr lang="en-US" dirty="0" smtClean="0"/>
              <a:t>                &lt;</a:t>
            </a:r>
            <a:r>
              <a:rPr lang="en-US" dirty="0" err="1" smtClean="0"/>
              <a:t>var</a:t>
            </a:r>
            <a:r>
              <a:rPr lang="en-US" dirty="0" smtClean="0"/>
              <a:t>-name&gt;.&lt;property-name&gt;</a:t>
            </a:r>
          </a:p>
          <a:p>
            <a:r>
              <a:rPr lang="en-US" dirty="0" smtClean="0"/>
              <a:t>Invoking methods:</a:t>
            </a:r>
          </a:p>
          <a:p>
            <a:pPr lvl="1"/>
            <a:r>
              <a:rPr lang="en-US" dirty="0" smtClean="0"/>
              <a:t>[&lt;</a:t>
            </a:r>
            <a:r>
              <a:rPr lang="en-US" dirty="0" err="1" smtClean="0"/>
              <a:t>var</a:t>
            </a:r>
            <a:r>
              <a:rPr lang="en-US" dirty="0" smtClean="0"/>
              <a:t>-name&gt; &lt;method-name&gt;];</a:t>
            </a:r>
          </a:p>
          <a:p>
            <a:pPr lvl="1"/>
            <a:r>
              <a:rPr lang="en-US" dirty="0" smtClean="0"/>
              <a:t>[&lt;</a:t>
            </a:r>
            <a:r>
              <a:rPr lang="en-US" dirty="0" err="1" smtClean="0"/>
              <a:t>var</a:t>
            </a:r>
            <a:r>
              <a:rPr lang="en-US" dirty="0" smtClean="0"/>
              <a:t>-name&gt; &lt;method-name&gt;:&lt;expression&gt;];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names and method names</a:t>
            </a:r>
          </a:p>
          <a:p>
            <a:pPr lvl="1"/>
            <a:r>
              <a:rPr lang="en-US" dirty="0" smtClean="0"/>
              <a:t>Camel case:  begin with small letter, capitalize first letters of succeeding words</a:t>
            </a:r>
          </a:p>
          <a:p>
            <a:pPr lvl="1"/>
            <a:r>
              <a:rPr lang="en-US" dirty="0" smtClean="0"/>
              <a:t>Examples:  </a:t>
            </a:r>
            <a:r>
              <a:rPr lang="en-US" dirty="0" err="1" smtClean="0"/>
              <a:t>distanceTravelled</a:t>
            </a:r>
            <a:r>
              <a:rPr lang="en-US" dirty="0" smtClean="0"/>
              <a:t>, </a:t>
            </a:r>
            <a:r>
              <a:rPr lang="en-US" dirty="0" err="1" smtClean="0"/>
              <a:t>myCar</a:t>
            </a:r>
            <a:r>
              <a:rPr lang="en-US" dirty="0" smtClean="0"/>
              <a:t>, </a:t>
            </a:r>
            <a:r>
              <a:rPr lang="en-US" dirty="0" err="1" smtClean="0"/>
              <a:t>loadGas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Class names</a:t>
            </a:r>
          </a:p>
          <a:p>
            <a:pPr lvl="1"/>
            <a:r>
              <a:rPr lang="en-US" dirty="0" smtClean="0"/>
              <a:t>Capitalize first letters of all words within the name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BankAccount</a:t>
            </a:r>
            <a:r>
              <a:rPr lang="en-US" dirty="0" smtClean="0"/>
              <a:t>, Car, </a:t>
            </a:r>
            <a:r>
              <a:rPr lang="en-US" dirty="0" err="1" smtClean="0"/>
              <a:t>LightBulb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methods </a:t>
            </a:r>
            <a:r>
              <a:rPr lang="en-US" dirty="0" err="1" smtClean="0"/>
              <a:t>loadGas</a:t>
            </a:r>
            <a:r>
              <a:rPr lang="en-US" dirty="0" smtClean="0"/>
              <a:t> and </a:t>
            </a:r>
            <a:r>
              <a:rPr lang="en-US" dirty="0" err="1" smtClean="0"/>
              <a:t>driveDistance</a:t>
            </a:r>
            <a:r>
              <a:rPr lang="en-US" dirty="0" smtClean="0"/>
              <a:t> have the following </a:t>
            </a:r>
            <a:r>
              <a:rPr lang="en-US" b="1" dirty="0" smtClean="0"/>
              <a:t>signatures</a:t>
            </a:r>
          </a:p>
          <a:p>
            <a:pPr lvl="1"/>
            <a:r>
              <a:rPr lang="en-US" dirty="0" smtClean="0"/>
              <a:t>-(</a:t>
            </a:r>
            <a:r>
              <a:rPr lang="en-US" dirty="0" err="1" smtClean="0"/>
              <a:t>void)driveDistance</a:t>
            </a:r>
            <a:r>
              <a:rPr lang="en-US" dirty="0" err="1" smtClean="0">
                <a:sym typeface="Wingdings"/>
              </a:rPr>
              <a:t>:(int</a:t>
            </a:r>
            <a:r>
              <a:rPr lang="en-US" dirty="0" smtClean="0">
                <a:sym typeface="Wingdings"/>
              </a:rPr>
              <a:t>) dist</a:t>
            </a:r>
            <a:endParaRPr lang="en-US" dirty="0" smtClean="0"/>
          </a:p>
          <a:p>
            <a:pPr lvl="1"/>
            <a:r>
              <a:rPr lang="en-US" dirty="0" smtClean="0"/>
              <a:t>-(</a:t>
            </a:r>
            <a:r>
              <a:rPr lang="en-US" dirty="0" err="1" smtClean="0"/>
              <a:t>void)loadGas:(double</a:t>
            </a:r>
            <a:r>
              <a:rPr lang="en-US" dirty="0" smtClean="0"/>
              <a:t>) gas</a:t>
            </a:r>
          </a:p>
          <a:p>
            <a:r>
              <a:rPr lang="en-US" dirty="0" smtClean="0"/>
              <a:t>Here, </a:t>
            </a:r>
            <a:r>
              <a:rPr lang="en-US" b="1" dirty="0" smtClean="0"/>
              <a:t>void </a:t>
            </a:r>
            <a:r>
              <a:rPr lang="en-US" dirty="0" smtClean="0"/>
              <a:t>means “no return value”</a:t>
            </a:r>
          </a:p>
          <a:p>
            <a:r>
              <a:rPr lang="en-US" dirty="0" smtClean="0"/>
              <a:t>Some methods return a value</a:t>
            </a:r>
          </a:p>
          <a:p>
            <a:r>
              <a:rPr lang="en-US" dirty="0" smtClean="0"/>
              <a:t>Example:  add a method to the Car class with the following signature</a:t>
            </a:r>
          </a:p>
          <a:p>
            <a:pPr lvl="1"/>
            <a:r>
              <a:rPr lang="en-US" dirty="0" smtClean="0"/>
              <a:t>-(double) </a:t>
            </a:r>
            <a:r>
              <a:rPr lang="en-US" dirty="0" err="1" smtClean="0"/>
              <a:t>distanceTravelledInMiles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 from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Car.h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-(double) </a:t>
            </a:r>
            <a:r>
              <a:rPr lang="en-US" dirty="0" err="1" smtClean="0"/>
              <a:t>distanceTravelledInMiles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Car.m</a:t>
            </a:r>
            <a:endParaRPr lang="en-US" dirty="0" smtClean="0"/>
          </a:p>
          <a:p>
            <a:pPr lvl="1"/>
            <a:r>
              <a:rPr lang="en-US" dirty="0" smtClean="0"/>
              <a:t>-(double) </a:t>
            </a:r>
            <a:r>
              <a:rPr lang="en-US" dirty="0" err="1" smtClean="0"/>
              <a:t>distanceTravelledInMiles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double miles = </a:t>
            </a:r>
            <a:r>
              <a:rPr lang="en-US" dirty="0" err="1" smtClean="0"/>
              <a:t>self.distanceTravelled</a:t>
            </a:r>
            <a:r>
              <a:rPr lang="en-US" dirty="0" smtClean="0"/>
              <a:t>*0.62;</a:t>
            </a:r>
            <a:br>
              <a:rPr lang="en-US" dirty="0" smtClean="0"/>
            </a:br>
            <a:r>
              <a:rPr lang="en-US" dirty="0" smtClean="0"/>
              <a:t>   return miles;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In your test code,</a:t>
            </a:r>
          </a:p>
          <a:p>
            <a:pPr lvl="1"/>
            <a:r>
              <a:rPr lang="en-US" dirty="0" err="1" smtClean="0"/>
              <a:t>NSLog(@”my</a:t>
            </a:r>
            <a:r>
              <a:rPr lang="en-US" dirty="0" smtClean="0"/>
              <a:t> car </a:t>
            </a:r>
            <a:r>
              <a:rPr lang="en-US" dirty="0" err="1" smtClean="0"/>
              <a:t>travelled</a:t>
            </a:r>
            <a:r>
              <a:rPr lang="en-US" dirty="0" smtClean="0"/>
              <a:t> %6.2 miles”,</a:t>
            </a:r>
            <a:br>
              <a:rPr lang="en-US" dirty="0" smtClean="0"/>
            </a:br>
            <a:r>
              <a:rPr lang="en-US" dirty="0" smtClean="0"/>
              <a:t>          [</a:t>
            </a:r>
            <a:r>
              <a:rPr lang="en-US" dirty="0" err="1" smtClean="0"/>
              <a:t>myCar</a:t>
            </a:r>
            <a:r>
              <a:rPr lang="en-US" dirty="0" smtClean="0"/>
              <a:t> </a:t>
            </a:r>
            <a:r>
              <a:rPr lang="en-US" dirty="0" err="1" smtClean="0"/>
              <a:t>distanceTravelledInMiles</a:t>
            </a:r>
            <a:r>
              <a:rPr lang="en-US" dirty="0" smtClean="0"/>
              <a:t>]);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</a:p>
          <a:p>
            <a:r>
              <a:rPr lang="en-US" dirty="0" smtClean="0"/>
              <a:t>OOP in Objective-C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Instances and objects</a:t>
            </a:r>
          </a:p>
          <a:p>
            <a:pPr lvl="1"/>
            <a:r>
              <a:rPr lang="en-US" dirty="0" smtClean="0"/>
              <a:t>Properties and methods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common to provide initialization code intended for a newly created object</a:t>
            </a:r>
          </a:p>
          <a:p>
            <a:pPr lvl="1"/>
            <a:r>
              <a:rPr lang="en-US" dirty="0" smtClean="0"/>
              <a:t>Set initial values for properties</a:t>
            </a:r>
          </a:p>
          <a:p>
            <a:r>
              <a:rPr lang="en-US" dirty="0" smtClean="0"/>
              <a:t>By convention, these methods should begin with the word </a:t>
            </a:r>
            <a:r>
              <a:rPr lang="en-US" b="1" dirty="0" smtClean="0"/>
              <a:t>init</a:t>
            </a:r>
          </a:p>
          <a:p>
            <a:r>
              <a:rPr lang="en-US" dirty="0" smtClean="0"/>
              <a:t>Also by convention (and for reasons too technical to discuss at this point),</a:t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b="1" dirty="0" smtClean="0"/>
              <a:t>_&lt;</a:t>
            </a:r>
            <a:r>
              <a:rPr lang="en-US" b="1" dirty="0" err="1" smtClean="0"/>
              <a:t>propertyname</a:t>
            </a:r>
            <a:r>
              <a:rPr lang="en-US" b="1" dirty="0" smtClean="0"/>
              <a:t>&gt; </a:t>
            </a:r>
            <a:r>
              <a:rPr lang="en-US" dirty="0" smtClean="0"/>
              <a:t>(e.g., _</a:t>
            </a:r>
            <a:r>
              <a:rPr lang="en-US" dirty="0" err="1" smtClean="0"/>
              <a:t>gasLeft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instead of </a:t>
            </a:r>
            <a:r>
              <a:rPr lang="en-US" b="1" dirty="0" smtClean="0"/>
              <a:t>self.&lt;</a:t>
            </a:r>
            <a:r>
              <a:rPr lang="en-US" b="1" dirty="0" err="1" smtClean="0"/>
              <a:t>propertyname</a:t>
            </a:r>
            <a:r>
              <a:rPr lang="en-US" b="1" dirty="0" smtClean="0"/>
              <a:t>&gt; </a:t>
            </a:r>
            <a:r>
              <a:rPr lang="en-US" dirty="0" smtClean="0"/>
              <a:t>(e.g. </a:t>
            </a:r>
            <a:r>
              <a:rPr lang="en-US" dirty="0" err="1" smtClean="0"/>
              <a:t>self.gasLeft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when referring to the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 method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417639"/>
            <a:ext cx="693420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Courier New"/>
              </a:rPr>
              <a:t>-(id) init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self = [super init];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_</a:t>
            </a:r>
            <a:r>
              <a:rPr lang="en-US" sz="2000" dirty="0" err="1" smtClean="0">
                <a:latin typeface="Courier New"/>
              </a:rPr>
              <a:t>gasLeft</a:t>
            </a:r>
            <a:r>
              <a:rPr lang="en-US" sz="2000" dirty="0" smtClean="0">
                <a:latin typeface="Courier New"/>
              </a:rPr>
              <a:t> = 0;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_</a:t>
            </a:r>
            <a:r>
              <a:rPr lang="en-US" sz="2000" dirty="0" err="1" smtClean="0">
                <a:latin typeface="Courier New"/>
              </a:rPr>
              <a:t>distanceTravelled</a:t>
            </a:r>
            <a:r>
              <a:rPr lang="en-US" sz="2000" dirty="0" smtClean="0">
                <a:latin typeface="Courier New"/>
              </a:rPr>
              <a:t> = 0;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return self;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-(id) </a:t>
            </a:r>
            <a:r>
              <a:rPr lang="en-US" sz="2000" dirty="0" err="1" smtClean="0">
                <a:latin typeface="Courier New"/>
              </a:rPr>
              <a:t>initWithGas:(double</a:t>
            </a:r>
            <a:r>
              <a:rPr lang="en-US" sz="2000" dirty="0" smtClean="0">
                <a:latin typeface="Courier New"/>
              </a:rPr>
              <a:t>) amt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self = [super init];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_</a:t>
            </a:r>
            <a:r>
              <a:rPr lang="en-US" sz="2000" dirty="0" err="1" smtClean="0">
                <a:latin typeface="Courier New"/>
              </a:rPr>
              <a:t>gasLeft</a:t>
            </a:r>
            <a:r>
              <a:rPr lang="en-US" sz="2000" dirty="0" smtClean="0">
                <a:latin typeface="Courier New"/>
              </a:rPr>
              <a:t> = amt;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_</a:t>
            </a:r>
            <a:r>
              <a:rPr lang="en-US" sz="2000" dirty="0" err="1" smtClean="0">
                <a:latin typeface="Courier New"/>
              </a:rPr>
              <a:t>distanceTravelled</a:t>
            </a:r>
            <a:r>
              <a:rPr lang="en-US" sz="2000" dirty="0" smtClean="0">
                <a:latin typeface="Courier New"/>
              </a:rPr>
              <a:t> = 0;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return self;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initialization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place method declarations</a:t>
            </a:r>
            <a:br>
              <a:rPr lang="en-US" dirty="0" smtClean="0"/>
            </a:br>
            <a:r>
              <a:rPr lang="en-US" dirty="0" smtClean="0"/>
              <a:t>of init and </a:t>
            </a:r>
            <a:r>
              <a:rPr lang="en-US" dirty="0" err="1" smtClean="0"/>
              <a:t>initWithGas</a:t>
            </a:r>
            <a:r>
              <a:rPr lang="en-US" dirty="0" smtClean="0"/>
              <a:t> in </a:t>
            </a:r>
            <a:r>
              <a:rPr lang="en-US" dirty="0" err="1" smtClean="0"/>
              <a:t>Car.h</a:t>
            </a:r>
            <a:endParaRPr lang="en-US" dirty="0" smtClean="0"/>
          </a:p>
          <a:p>
            <a:r>
              <a:rPr lang="en-US" dirty="0" smtClean="0"/>
              <a:t>Method implementations should be in </a:t>
            </a:r>
            <a:r>
              <a:rPr lang="en-US" dirty="0" err="1" smtClean="0"/>
              <a:t>Car.m</a:t>
            </a:r>
            <a:endParaRPr lang="en-US" dirty="0" smtClean="0"/>
          </a:p>
          <a:p>
            <a:r>
              <a:rPr lang="en-US" dirty="0" smtClean="0"/>
              <a:t>In your test code, add the following:</a:t>
            </a:r>
          </a:p>
          <a:p>
            <a:pPr lvl="1"/>
            <a:r>
              <a:rPr lang="en-US" dirty="0" smtClean="0"/>
              <a:t>Car *car2 = [[Car </a:t>
            </a:r>
            <a:r>
              <a:rPr lang="en-US" dirty="0" err="1" smtClean="0"/>
              <a:t>alloc</a:t>
            </a:r>
            <a:r>
              <a:rPr lang="en-US" dirty="0" smtClean="0"/>
              <a:t>] init];</a:t>
            </a:r>
            <a:br>
              <a:rPr lang="en-US" dirty="0" smtClean="0"/>
            </a:br>
            <a:r>
              <a:rPr lang="en-US" dirty="0" smtClean="0"/>
              <a:t>Car *car3 = [[Car </a:t>
            </a:r>
            <a:r>
              <a:rPr lang="en-US" dirty="0" err="1" smtClean="0"/>
              <a:t>alloc</a:t>
            </a:r>
            <a:r>
              <a:rPr lang="en-US" dirty="0" smtClean="0"/>
              <a:t>] initWithGas:20.0];</a:t>
            </a:r>
            <a:br>
              <a:rPr lang="en-US" dirty="0" smtClean="0"/>
            </a:br>
            <a:r>
              <a:rPr lang="en-US" dirty="0" smtClean="0"/>
              <a:t>[car3 driveDistance:15];</a:t>
            </a:r>
            <a:br>
              <a:rPr lang="en-US" dirty="0" smtClean="0"/>
            </a:br>
            <a:r>
              <a:rPr lang="en-US" dirty="0" smtClean="0"/>
              <a:t>// some code to print gas levels of car2 &amp; car3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Object-Oriented Programming</a:t>
            </a:r>
          </a:p>
          <a:p>
            <a:r>
              <a:rPr lang="en-US" dirty="0" smtClean="0"/>
              <a:t>Objective-C class creation in </a:t>
            </a:r>
            <a:r>
              <a:rPr lang="en-US" dirty="0" err="1" smtClean="0"/>
              <a:t>Xcode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(Car class:  </a:t>
            </a:r>
            <a:r>
              <a:rPr lang="en-US" dirty="0" err="1" smtClean="0"/>
              <a:t>Car.h</a:t>
            </a:r>
            <a:r>
              <a:rPr lang="en-US" dirty="0" smtClean="0"/>
              <a:t>, </a:t>
            </a:r>
            <a:r>
              <a:rPr lang="en-US" dirty="0" err="1" smtClean="0"/>
              <a:t>Car.m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OOP concepts tackled</a:t>
            </a:r>
          </a:p>
          <a:p>
            <a:pPr lvl="1"/>
            <a:r>
              <a:rPr lang="en-US" dirty="0" smtClean="0"/>
              <a:t>classes, objects, properties, methods, initialization</a:t>
            </a:r>
          </a:p>
          <a:p>
            <a:r>
              <a:rPr lang="en-US" dirty="0" smtClean="0"/>
              <a:t>Naming conventions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program,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definition of a program:  sequence of instructions to be executed on a computer</a:t>
            </a:r>
          </a:p>
          <a:p>
            <a:r>
              <a:rPr lang="en-US" dirty="0" smtClean="0"/>
              <a:t>Under the object-oriented programming (OOP) paradigm:  a program, when it executes, is a collection of interacting </a:t>
            </a:r>
            <a:r>
              <a:rPr lang="en-US" b="1" dirty="0" smtClean="0"/>
              <a:t>objects</a:t>
            </a:r>
          </a:p>
          <a:p>
            <a:r>
              <a:rPr lang="en-US" dirty="0" smtClean="0"/>
              <a:t>Programming in the OOP paradigm means specifying what data are in these objects and how these objects behave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a thing that has type, identity, state, and behavior</a:t>
            </a:r>
          </a:p>
          <a:p>
            <a:pPr lvl="1"/>
            <a:r>
              <a:rPr lang="en-US" dirty="0" smtClean="0"/>
              <a:t>Type: it belongs to a </a:t>
            </a:r>
            <a:r>
              <a:rPr lang="en-US" b="1" dirty="0" smtClean="0"/>
              <a:t>class </a:t>
            </a:r>
            <a:r>
              <a:rPr lang="en-US" dirty="0" smtClean="0"/>
              <a:t>of similar things</a:t>
            </a:r>
          </a:p>
          <a:p>
            <a:pPr lvl="1"/>
            <a:r>
              <a:rPr lang="en-US" dirty="0" smtClean="0"/>
              <a:t>Identity: it is an </a:t>
            </a:r>
            <a:r>
              <a:rPr lang="en-US" b="1" dirty="0" smtClean="0"/>
              <a:t>instance </a:t>
            </a:r>
            <a:r>
              <a:rPr lang="en-US" dirty="0" smtClean="0"/>
              <a:t>distinct from other objects</a:t>
            </a:r>
          </a:p>
          <a:p>
            <a:pPr lvl="1"/>
            <a:r>
              <a:rPr lang="en-US" dirty="0" smtClean="0"/>
              <a:t>State: it has a set of </a:t>
            </a:r>
            <a:r>
              <a:rPr lang="en-US" b="1" dirty="0" smtClean="0"/>
              <a:t>properties </a:t>
            </a:r>
            <a:r>
              <a:rPr lang="en-US" dirty="0" smtClean="0"/>
              <a:t>that take on values</a:t>
            </a:r>
          </a:p>
          <a:p>
            <a:pPr lvl="1"/>
            <a:r>
              <a:rPr lang="en-US" dirty="0" smtClean="0"/>
              <a:t>Behavior:  it can act or carry out </a:t>
            </a:r>
            <a:r>
              <a:rPr lang="en-US" b="1" dirty="0" smtClean="0"/>
              <a:t>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examples</a:t>
            </a:r>
            <a:endParaRPr lang="en-US" dirty="0"/>
          </a:p>
        </p:txBody>
      </p:sp>
      <p:pic>
        <p:nvPicPr>
          <p:cNvPr id="4" name="Picture 4" descr="HH0070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763" y="1828800"/>
            <a:ext cx="741363" cy="1219200"/>
          </a:xfrm>
          <a:prstGeom prst="rect">
            <a:avLst/>
          </a:prstGeom>
          <a:noFill/>
        </p:spPr>
      </p:pic>
      <p:pic>
        <p:nvPicPr>
          <p:cNvPr id="5" name="Picture 5" descr="BD0727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96343"/>
            <a:ext cx="1801813" cy="1103313"/>
          </a:xfrm>
          <a:prstGeom prst="rect">
            <a:avLst/>
          </a:prstGeom>
          <a:noFill/>
        </p:spPr>
      </p:pic>
      <p:pic>
        <p:nvPicPr>
          <p:cNvPr id="6" name="Picture 7" descr="BS0201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2368" y="4191000"/>
            <a:ext cx="1836737" cy="15097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09800" y="1597967"/>
            <a:ext cx="1505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Light Bulb</a:t>
            </a:r>
          </a:p>
          <a:p>
            <a:pPr>
              <a:buFontTx/>
              <a:buChar char="-"/>
            </a:pPr>
            <a:r>
              <a:rPr lang="en-US" sz="2400" dirty="0" smtClean="0"/>
              <a:t>state?</a:t>
            </a:r>
          </a:p>
          <a:p>
            <a:pPr>
              <a:buFontTx/>
              <a:buChar char="-"/>
            </a:pPr>
            <a:r>
              <a:rPr lang="en-US" sz="2400" dirty="0" smtClean="0"/>
              <a:t>behavior?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46587" y="4617660"/>
            <a:ext cx="2182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Bank Account</a:t>
            </a:r>
          </a:p>
          <a:p>
            <a:pPr>
              <a:buFontTx/>
              <a:buChar char="-"/>
            </a:pPr>
            <a:r>
              <a:rPr lang="en-US" sz="2400" dirty="0" smtClean="0"/>
              <a:t>state?</a:t>
            </a:r>
          </a:p>
          <a:p>
            <a:pPr>
              <a:buFontTx/>
              <a:buChar char="-"/>
            </a:pPr>
            <a:r>
              <a:rPr lang="en-US" sz="2400" dirty="0" smtClean="0"/>
              <a:t>behavior?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2382797"/>
            <a:ext cx="15055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</a:t>
            </a:r>
          </a:p>
          <a:p>
            <a:pPr>
              <a:buFontTx/>
              <a:buChar char="-"/>
            </a:pPr>
            <a:r>
              <a:rPr lang="en-US" sz="2400" dirty="0" smtClean="0"/>
              <a:t>state?</a:t>
            </a:r>
          </a:p>
          <a:p>
            <a:pPr>
              <a:buFontTx/>
              <a:buChar char="-"/>
            </a:pPr>
            <a:r>
              <a:rPr lang="en-US" sz="2400" dirty="0" smtClean="0"/>
              <a:t>behavior?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Class:  Light Bulb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lit or not (on or off)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turn on</a:t>
            </a:r>
          </a:p>
          <a:p>
            <a:pPr lvl="1"/>
            <a:r>
              <a:rPr lang="en-US" dirty="0" smtClean="0"/>
              <a:t>turn off</a:t>
            </a:r>
          </a:p>
          <a:p>
            <a:pPr lvl="1"/>
            <a:r>
              <a:rPr lang="en-US" dirty="0" smtClean="0"/>
              <a:t>check whether lit</a:t>
            </a:r>
            <a:endParaRPr lang="en-US" dirty="0"/>
          </a:p>
        </p:txBody>
      </p:sp>
      <p:pic>
        <p:nvPicPr>
          <p:cNvPr id="4" name="Picture 4" descr="HH0070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0237" y="2057400"/>
            <a:ext cx="74136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Class:  Bank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balance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deposit</a:t>
            </a:r>
          </a:p>
          <a:p>
            <a:pPr lvl="1"/>
            <a:r>
              <a:rPr lang="en-US" dirty="0" smtClean="0"/>
              <a:t>withdraw </a:t>
            </a:r>
          </a:p>
          <a:p>
            <a:pPr lvl="1"/>
            <a:r>
              <a:rPr lang="en-US" dirty="0" smtClean="0"/>
              <a:t>inquire balance</a:t>
            </a:r>
            <a:endParaRPr lang="en-US" dirty="0"/>
          </a:p>
        </p:txBody>
      </p:sp>
      <p:pic>
        <p:nvPicPr>
          <p:cNvPr id="5" name="Picture 7" descr="BS0201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133600"/>
            <a:ext cx="1836737" cy="1509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Class: 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distance </a:t>
            </a:r>
            <a:r>
              <a:rPr lang="en-US" dirty="0" err="1" smtClean="0"/>
              <a:t>travelled</a:t>
            </a:r>
            <a:endParaRPr lang="en-US" dirty="0" smtClean="0"/>
          </a:p>
          <a:p>
            <a:pPr lvl="1"/>
            <a:r>
              <a:rPr lang="en-US" dirty="0" smtClean="0"/>
              <a:t>gas left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drive</a:t>
            </a:r>
          </a:p>
          <a:p>
            <a:pPr lvl="1"/>
            <a:r>
              <a:rPr lang="en-US" dirty="0" smtClean="0"/>
              <a:t>load gas</a:t>
            </a:r>
          </a:p>
          <a:p>
            <a:pPr lvl="1"/>
            <a:r>
              <a:rPr lang="en-US" dirty="0" smtClean="0"/>
              <a:t>check gas level</a:t>
            </a:r>
          </a:p>
          <a:p>
            <a:pPr lvl="1"/>
            <a:r>
              <a:rPr lang="en-US" dirty="0" smtClean="0"/>
              <a:t>check odometer</a:t>
            </a:r>
            <a:endParaRPr lang="en-US" dirty="0"/>
          </a:p>
        </p:txBody>
      </p:sp>
      <p:pic>
        <p:nvPicPr>
          <p:cNvPr id="5" name="Picture 5" descr="BD0727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133600"/>
            <a:ext cx="1801813" cy="1103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Objective-C:</a:t>
            </a:r>
            <a:br>
              <a:rPr lang="en-US" dirty="0" smtClean="0"/>
            </a:br>
            <a:r>
              <a:rPr lang="en-US" dirty="0" smtClean="0"/>
              <a:t>interface versus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h</a:t>
            </a:r>
            <a:r>
              <a:rPr lang="en-US" dirty="0" smtClean="0"/>
              <a:t> file contains an interface declaring properties and methods of a class</a:t>
            </a:r>
          </a:p>
          <a:p>
            <a:pPr lvl="1"/>
            <a:r>
              <a:rPr lang="en-US" dirty="0" smtClean="0"/>
              <a:t>the interface is the public façade of an object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m</a:t>
            </a:r>
            <a:r>
              <a:rPr lang="en-US" dirty="0" smtClean="0"/>
              <a:t> file contains an implementation of the class</a:t>
            </a:r>
          </a:p>
          <a:p>
            <a:pPr lvl="1"/>
            <a:r>
              <a:rPr lang="en-US" dirty="0" smtClean="0"/>
              <a:t>code for the methods plus other “private” data</a:t>
            </a:r>
          </a:p>
          <a:p>
            <a:pPr lvl="1"/>
            <a:r>
              <a:rPr lang="en-US" dirty="0" smtClean="0"/>
              <a:t>the implementation contains details encapsulated within the object, hidden from users</a:t>
            </a:r>
          </a:p>
          <a:p>
            <a:r>
              <a:rPr lang="en-US" dirty="0" smtClean="0"/>
              <a:t>To create files in </a:t>
            </a:r>
            <a:r>
              <a:rPr lang="en-US" dirty="0" err="1" smtClean="0"/>
              <a:t>Xcode</a:t>
            </a:r>
            <a:r>
              <a:rPr lang="en-US" dirty="0" smtClean="0"/>
              <a:t> while project is open,</a:t>
            </a:r>
            <a:br>
              <a:rPr lang="en-US" dirty="0" smtClean="0"/>
            </a:br>
            <a:r>
              <a:rPr lang="en-US" dirty="0" smtClean="0"/>
              <a:t>File-&gt;New-&gt;File, then choose </a:t>
            </a:r>
            <a:r>
              <a:rPr lang="en-US" dirty="0" err="1" smtClean="0"/>
              <a:t>Obective</a:t>
            </a:r>
            <a:r>
              <a:rPr lang="en-US" dirty="0" smtClean="0"/>
              <a:t>-C class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6981</TotalTime>
  <Words>1279</Words>
  <Application>Microsoft Macintosh PowerPoint</Application>
  <PresentationFormat>On-screen Show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Classes and Objects in Objective-C</vt:lpstr>
      <vt:lpstr>Agenda</vt:lpstr>
      <vt:lpstr>Definition of a program, revisited</vt:lpstr>
      <vt:lpstr>So… what is an object?</vt:lpstr>
      <vt:lpstr>Object examples</vt:lpstr>
      <vt:lpstr>Class:  Light Bulb</vt:lpstr>
      <vt:lpstr>Class:  Bank Account</vt:lpstr>
      <vt:lpstr>Class:  Car</vt:lpstr>
      <vt:lpstr>Objective-C: interface versus implementation</vt:lpstr>
      <vt:lpstr>Interface for the Car class (Car.h)</vt:lpstr>
      <vt:lpstr>Implementation (Car.m)</vt:lpstr>
      <vt:lpstr>Using the Car class</vt:lpstr>
      <vt:lpstr>Encapsulation and direct data update</vt:lpstr>
      <vt:lpstr>Solution: specify property attributes in .h and .m files</vt:lpstr>
      <vt:lpstr>Syntax</vt:lpstr>
      <vt:lpstr>Syntax</vt:lpstr>
      <vt:lpstr>Naming conventions</vt:lpstr>
      <vt:lpstr>void</vt:lpstr>
      <vt:lpstr>Returning a value from a method</vt:lpstr>
      <vt:lpstr>Initialization</vt:lpstr>
      <vt:lpstr>init method examples</vt:lpstr>
      <vt:lpstr>Implementing initialization methods</vt:lpstr>
      <vt:lpstr>Summary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139</cp:revision>
  <dcterms:created xsi:type="dcterms:W3CDTF">2014-01-06T04:21:31Z</dcterms:created>
  <dcterms:modified xsi:type="dcterms:W3CDTF">2014-01-06T04:24:01Z</dcterms:modified>
</cp:coreProperties>
</file>