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9" r:id="rId15"/>
    <p:sldId id="269" r:id="rId16"/>
    <p:sldId id="270" r:id="rId17"/>
    <p:sldId id="271" r:id="rId18"/>
    <p:sldId id="275" r:id="rId19"/>
    <p:sldId id="277" r:id="rId20"/>
    <p:sldId id="280" r:id="rId21"/>
    <p:sldId id="276" r:id="rId22"/>
    <p:sldId id="281" r:id="rId23"/>
    <p:sldId id="272" r:id="rId24"/>
    <p:sldId id="282" r:id="rId25"/>
    <p:sldId id="283" r:id="rId26"/>
    <p:sldId id="284" r:id="rId27"/>
    <p:sldId id="27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90030-7C35-E248-935E-B79EFE9DE7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12/4/12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Objective-C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Xcode</a:t>
            </a:r>
            <a:r>
              <a:rPr lang="en-US" dirty="0" smtClean="0"/>
              <a:t> 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175</a:t>
            </a:r>
          </a:p>
          <a:p>
            <a:r>
              <a:rPr lang="en-US" dirty="0" smtClean="0"/>
              <a:t>Intro to Mobile App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number – 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pPr lvl="1"/>
            <a:r>
              <a:rPr lang="en-US" dirty="0" smtClean="0"/>
              <a:t>Sample values:  123, -8, 0</a:t>
            </a:r>
          </a:p>
          <a:p>
            <a:r>
              <a:rPr lang="en-US" dirty="0" smtClean="0"/>
              <a:t>Floating point number – </a:t>
            </a:r>
            <a:r>
              <a:rPr lang="en-US" b="1" dirty="0" smtClean="0"/>
              <a:t>double</a:t>
            </a:r>
          </a:p>
          <a:p>
            <a:pPr lvl="1"/>
            <a:r>
              <a:rPr lang="en-US" dirty="0" smtClean="0"/>
              <a:t>Sample values:  2.75, -9876.54321, 1.23e4</a:t>
            </a:r>
          </a:p>
          <a:p>
            <a:r>
              <a:rPr lang="en-US" dirty="0" smtClean="0"/>
              <a:t>Switch/toggle – </a:t>
            </a:r>
            <a:r>
              <a:rPr lang="en-US" b="1" dirty="0" smtClean="0"/>
              <a:t>BOOL</a:t>
            </a:r>
          </a:p>
          <a:p>
            <a:pPr lvl="1"/>
            <a:r>
              <a:rPr lang="en-US" dirty="0" smtClean="0"/>
              <a:t>Values:  YES, NO</a:t>
            </a:r>
          </a:p>
          <a:p>
            <a:r>
              <a:rPr lang="en-US" dirty="0" smtClean="0"/>
              <a:t>String of characters – </a:t>
            </a:r>
            <a:r>
              <a:rPr lang="en-US" b="1" dirty="0" err="1" smtClean="0"/>
              <a:t>NSString</a:t>
            </a:r>
            <a:endParaRPr lang="en-US" b="1" dirty="0" smtClean="0"/>
          </a:p>
          <a:p>
            <a:pPr lvl="1"/>
            <a:r>
              <a:rPr lang="en-US" dirty="0" smtClean="0"/>
              <a:t>Sample values:  @"Hello", @"123", @":-)"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unitPrice</a:t>
            </a:r>
            <a:r>
              <a:rPr lang="en-US" dirty="0" smtClean="0"/>
              <a:t>, total;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itemCount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NSString</a:t>
            </a:r>
            <a:r>
              <a:rPr lang="en-US" dirty="0" smtClean="0"/>
              <a:t> *message; </a:t>
            </a:r>
          </a:p>
          <a:p>
            <a:r>
              <a:rPr lang="en-US" dirty="0" smtClean="0"/>
              <a:t>Assignment</a:t>
            </a:r>
          </a:p>
          <a:p>
            <a:pPr lvl="1"/>
            <a:r>
              <a:rPr lang="en-US" dirty="0" err="1" smtClean="0"/>
              <a:t>unitPrice</a:t>
            </a:r>
            <a:r>
              <a:rPr lang="en-US" dirty="0" smtClean="0"/>
              <a:t> = 125.75;</a:t>
            </a:r>
            <a:br>
              <a:rPr lang="en-US" dirty="0" smtClean="0"/>
            </a:br>
            <a:r>
              <a:rPr lang="en-US" dirty="0" err="1" smtClean="0"/>
              <a:t>itemCount</a:t>
            </a:r>
            <a:r>
              <a:rPr lang="en-US" dirty="0" smtClean="0"/>
              <a:t> = 5;</a:t>
            </a:r>
            <a:br>
              <a:rPr lang="en-US" dirty="0" smtClean="0"/>
            </a:br>
            <a:r>
              <a:rPr lang="en-US" dirty="0" smtClean="0"/>
              <a:t>total = </a:t>
            </a:r>
            <a:r>
              <a:rPr lang="en-US" dirty="0" err="1" smtClean="0"/>
              <a:t>itemCount</a:t>
            </a:r>
            <a:r>
              <a:rPr lang="en-US" dirty="0" smtClean="0"/>
              <a:t>*</a:t>
            </a:r>
            <a:r>
              <a:rPr lang="en-US" dirty="0" err="1" smtClean="0"/>
              <a:t>unitPrice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message = @"Hello, world.";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(using </a:t>
            </a:r>
            <a:r>
              <a:rPr lang="en-US" dirty="0" err="1" smtClean="0"/>
              <a:t>NSLog</a:t>
            </a:r>
            <a:r>
              <a:rPr lang="en-US" dirty="0" smtClean="0"/>
              <a:t> function)</a:t>
            </a:r>
          </a:p>
          <a:p>
            <a:pPr lvl="1"/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  <a:br>
              <a:rPr lang="en-US" dirty="0" smtClean="0"/>
            </a:b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itemCount,unitPrice</a:t>
            </a:r>
            <a:r>
              <a:rPr lang="en-US" dirty="0" smtClean="0"/>
              <a:t>, total);</a:t>
            </a:r>
          </a:p>
          <a:p>
            <a:r>
              <a:rPr lang="en-US" dirty="0" smtClean="0"/>
              <a:t>Output (through an outlet connection)</a:t>
            </a:r>
          </a:p>
          <a:p>
            <a:pPr lvl="1"/>
            <a:r>
              <a:rPr lang="en-US" dirty="0" err="1" smtClean="0"/>
              <a:t>self.label.text</a:t>
            </a:r>
            <a:r>
              <a:rPr lang="en-US" dirty="0" smtClean="0"/>
              <a:t> = message;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Xcode</a:t>
            </a:r>
            <a:r>
              <a:rPr lang="en-US" dirty="0" smtClean="0"/>
              <a:t> project (Single-View template), add a button to the view on the storyboard, and then create an action outlet for the button named “go:”</a:t>
            </a:r>
          </a:p>
          <a:p>
            <a:r>
              <a:rPr lang="en-US" dirty="0" smtClean="0"/>
              <a:t>In the .</a:t>
            </a:r>
            <a:r>
              <a:rPr lang="en-US" dirty="0" err="1" smtClean="0"/>
              <a:t>m</a:t>
            </a:r>
            <a:r>
              <a:rPr lang="en-US" dirty="0" smtClean="0"/>
              <a:t> source file, supply the following code within the go: method (between the { })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itemCount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double </a:t>
            </a:r>
            <a:r>
              <a:rPr lang="en-US" dirty="0" err="1"/>
              <a:t>unitPrice</a:t>
            </a:r>
            <a:r>
              <a:rPr lang="en-US" dirty="0"/>
              <a:t>, total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/>
              <a:t>*message = @"Test </a:t>
            </a:r>
            <a:r>
              <a:rPr lang="en-US" dirty="0" smtClean="0"/>
              <a:t>code";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itemCount</a:t>
            </a:r>
            <a:r>
              <a:rPr lang="en-US" dirty="0" smtClean="0"/>
              <a:t> </a:t>
            </a:r>
            <a:r>
              <a:rPr lang="en-US" dirty="0"/>
              <a:t>= 5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unitPrice</a:t>
            </a:r>
            <a:r>
              <a:rPr lang="en-US" dirty="0" smtClean="0"/>
              <a:t> </a:t>
            </a:r>
            <a:r>
              <a:rPr lang="en-US" dirty="0"/>
              <a:t>=125.75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total </a:t>
            </a:r>
            <a:r>
              <a:rPr lang="en-US" dirty="0"/>
              <a:t>= </a:t>
            </a:r>
            <a:r>
              <a:rPr lang="en-US" dirty="0" err="1"/>
              <a:t>itemCount</a:t>
            </a:r>
            <a:r>
              <a:rPr lang="en-US" dirty="0"/>
              <a:t>*</a:t>
            </a:r>
            <a:r>
              <a:rPr lang="en-US" dirty="0" err="1"/>
              <a:t>unitPrice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/>
              <a:t>(@"%@", message)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 err="1"/>
              <a:t>(@"number</a:t>
            </a:r>
            <a:r>
              <a:rPr lang="en-US" dirty="0"/>
              <a:t> of items: %</a:t>
            </a:r>
            <a:r>
              <a:rPr lang="en-US" dirty="0" err="1"/>
              <a:t>d</a:t>
            </a:r>
            <a:r>
              <a:rPr lang="en-US" dirty="0"/>
              <a:t>", </a:t>
            </a:r>
            <a:r>
              <a:rPr lang="en-US" dirty="0" err="1"/>
              <a:t>itemCount</a:t>
            </a:r>
            <a:r>
              <a:rPr lang="en-US" dirty="0"/>
              <a:t>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/>
              <a:t>(@"%@", message)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 err="1"/>
              <a:t>(@"%d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%</a:t>
            </a:r>
            <a:r>
              <a:rPr lang="en-US" dirty="0" err="1"/>
              <a:t>f</a:t>
            </a:r>
            <a:r>
              <a:rPr lang="en-US" dirty="0"/>
              <a:t> = </a:t>
            </a:r>
            <a:r>
              <a:rPr lang="en-US" dirty="0" smtClean="0"/>
              <a:t>%8.2f</a:t>
            </a:r>
            <a:r>
              <a:rPr lang="en-US" dirty="0"/>
              <a:t>", </a:t>
            </a:r>
            <a:r>
              <a:rPr lang="en-US" dirty="0" err="1"/>
              <a:t>itemCount</a:t>
            </a:r>
            <a:r>
              <a:rPr lang="en-US" dirty="0" smtClean="0"/>
              <a:t>, </a:t>
            </a:r>
            <a:r>
              <a:rPr lang="en-US" dirty="0" err="1" smtClean="0"/>
              <a:t>unitPrice</a:t>
            </a:r>
            <a:r>
              <a:rPr lang="en-US" dirty="0"/>
              <a:t>, total);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itemCount</a:t>
            </a:r>
            <a:r>
              <a:rPr lang="en-US" dirty="0" smtClean="0"/>
              <a:t>;</a:t>
            </a:r>
          </a:p>
          <a:p>
            <a:pPr marL="342900" lvl="1" indent="-342900"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unitPrice</a:t>
            </a:r>
            <a:r>
              <a:rPr lang="en-US" dirty="0" smtClean="0"/>
              <a:t>, total;</a:t>
            </a:r>
          </a:p>
          <a:p>
            <a:pPr marL="342900" lvl="1" indent="-342900">
              <a:buNone/>
            </a:pPr>
            <a:r>
              <a:rPr lang="en-US" dirty="0" err="1" smtClean="0"/>
              <a:t>NSString</a:t>
            </a:r>
            <a:r>
              <a:rPr lang="en-US" dirty="0" smtClean="0"/>
              <a:t> *message = @"Test code”;</a:t>
            </a:r>
          </a:p>
          <a:p>
            <a:pPr marL="342900" lvl="1" indent="-342900">
              <a:buNone/>
            </a:pPr>
            <a:r>
              <a:rPr lang="en-US" dirty="0" err="1" smtClean="0"/>
              <a:t>itemCount</a:t>
            </a:r>
            <a:r>
              <a:rPr lang="en-US" dirty="0" smtClean="0"/>
              <a:t> = 5;</a:t>
            </a:r>
          </a:p>
          <a:p>
            <a:pPr marL="342900" lvl="1" indent="-342900">
              <a:buNone/>
            </a:pPr>
            <a:r>
              <a:rPr lang="en-US" dirty="0" err="1" smtClean="0"/>
              <a:t>unitPrice</a:t>
            </a:r>
            <a:r>
              <a:rPr lang="en-US" dirty="0" smtClean="0"/>
              <a:t> =125.75;</a:t>
            </a:r>
          </a:p>
          <a:p>
            <a:pPr marL="342900" lvl="1" indent="-342900">
              <a:buNone/>
            </a:pPr>
            <a:r>
              <a:rPr lang="en-US" dirty="0" smtClean="0"/>
              <a:t>total = </a:t>
            </a:r>
            <a:r>
              <a:rPr lang="en-US" dirty="0" err="1" smtClean="0"/>
              <a:t>itemCount</a:t>
            </a:r>
            <a:r>
              <a:rPr lang="en-US" dirty="0" smtClean="0"/>
              <a:t>*</a:t>
            </a:r>
            <a:r>
              <a:rPr lang="en-US" dirty="0" err="1" smtClean="0"/>
              <a:t>unitPrice</a:t>
            </a:r>
            <a:r>
              <a:rPr lang="en-US" dirty="0" smtClean="0"/>
              <a:t>;</a:t>
            </a:r>
          </a:p>
          <a:p>
            <a:pPr marL="342900" lvl="1" indent="-34290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</a:p>
          <a:p>
            <a:pPr marL="342900" lvl="1" indent="-342900">
              <a:buNone/>
            </a:pPr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</a:p>
          <a:p>
            <a:pPr marL="342900" lvl="1" indent="-34290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</a:p>
          <a:p>
            <a:pPr marL="342900" lvl="1" indent="-342900">
              <a:buNone/>
            </a:pP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r>
              <a:rPr lang="en-US" dirty="0" err="1" smtClean="0"/>
              <a:t>itemCount</a:t>
            </a:r>
            <a:r>
              <a:rPr lang="en-US" dirty="0" smtClean="0"/>
              <a:t>, </a:t>
            </a:r>
            <a:r>
              <a:rPr lang="en-US" dirty="0" err="1" smtClean="0"/>
              <a:t>unitPrice</a:t>
            </a:r>
            <a:r>
              <a:rPr lang="en-US" dirty="0" smtClean="0"/>
              <a:t>, total);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Summarizing what we have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wrote a sequence of instructions (or statements) and executed them through </a:t>
            </a:r>
            <a:r>
              <a:rPr lang="en-US" dirty="0" err="1" smtClean="0"/>
              <a:t>Xcode</a:t>
            </a:r>
            <a:r>
              <a:rPr lang="en-US" dirty="0" smtClean="0"/>
              <a:t> and the simulator</a:t>
            </a:r>
          </a:p>
          <a:p>
            <a:r>
              <a:rPr lang="en-US" dirty="0" smtClean="0"/>
              <a:t>The statements involved </a:t>
            </a:r>
            <a:r>
              <a:rPr lang="en-US" b="1" dirty="0" smtClean="0"/>
              <a:t>variables</a:t>
            </a:r>
          </a:p>
          <a:p>
            <a:pPr lvl="1"/>
            <a:r>
              <a:rPr lang="en-US" dirty="0" smtClean="0"/>
              <a:t>Declarations:  established names and types for the variables</a:t>
            </a:r>
          </a:p>
          <a:p>
            <a:pPr lvl="1"/>
            <a:r>
              <a:rPr lang="en-US" dirty="0" smtClean="0"/>
              <a:t>Assignment statements:  assigned values to the variables  </a:t>
            </a:r>
          </a:p>
          <a:p>
            <a:pPr lvl="1"/>
            <a:r>
              <a:rPr lang="en-US" dirty="0" smtClean="0"/>
              <a:t>Function calls:  displayed the values of the variables</a:t>
            </a:r>
          </a:p>
          <a:p>
            <a:r>
              <a:rPr lang="en-US" dirty="0" smtClean="0"/>
              <a:t>Note:  these statements follow Objective-C</a:t>
            </a:r>
            <a:br>
              <a:rPr lang="en-US" dirty="0" smtClean="0"/>
            </a:br>
            <a:r>
              <a:rPr lang="en-US" dirty="0" smtClean="0"/>
              <a:t>rules/syntax and conventions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Variable declaration:</a:t>
            </a:r>
          </a:p>
          <a:p>
            <a:pPr lvl="1"/>
            <a:r>
              <a:rPr lang="en-US" dirty="0" smtClean="0"/>
              <a:t>&lt;type&gt; &lt;name&gt;;</a:t>
            </a:r>
          </a:p>
          <a:p>
            <a:pPr lvl="1"/>
            <a:r>
              <a:rPr lang="en-US" dirty="0" smtClean="0"/>
              <a:t>&lt;type&gt; *&lt;name&gt;;</a:t>
            </a:r>
          </a:p>
          <a:p>
            <a:r>
              <a:rPr lang="en-US" dirty="0" smtClean="0"/>
              <a:t>Assignment:</a:t>
            </a:r>
          </a:p>
          <a:p>
            <a:pPr lvl="1"/>
            <a:r>
              <a:rPr lang="en-US" dirty="0" smtClean="0"/>
              <a:t>&lt;name&gt; = &lt;literal-value&gt;;</a:t>
            </a:r>
          </a:p>
          <a:p>
            <a:pPr lvl="1"/>
            <a:r>
              <a:rPr lang="en-US" dirty="0" smtClean="0"/>
              <a:t>&lt;name&gt; = &lt;expression&gt;;</a:t>
            </a:r>
          </a:p>
          <a:p>
            <a:r>
              <a:rPr lang="en-US" dirty="0" err="1" smtClean="0"/>
              <a:t>NSLog</a:t>
            </a:r>
            <a:r>
              <a:rPr lang="en-US" dirty="0" smtClean="0"/>
              <a:t> function call:</a:t>
            </a:r>
          </a:p>
          <a:p>
            <a:pPr lvl="1"/>
            <a:r>
              <a:rPr lang="en-US" dirty="0" err="1" smtClean="0"/>
              <a:t>NSLog</a:t>
            </a:r>
            <a:r>
              <a:rPr lang="en-US" dirty="0" smtClean="0"/>
              <a:t>( &lt;format-string&gt;, &lt;expression&gt;, … );</a:t>
            </a:r>
          </a:p>
          <a:p>
            <a:r>
              <a:rPr lang="en-US" dirty="0" smtClean="0"/>
              <a:t>Note that all of the above statements end with a semicolon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Accepted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name used in an Objective-C program is a sequence of letters and digits, but should start with a letter</a:t>
            </a:r>
          </a:p>
          <a:p>
            <a:pPr lvl="1"/>
            <a:r>
              <a:rPr lang="en-US" dirty="0" smtClean="0"/>
              <a:t>Examples:  Product, price, section123, </a:t>
            </a:r>
            <a:r>
              <a:rPr lang="en-US" dirty="0" err="1" smtClean="0"/>
              <a:t>totalAmt</a:t>
            </a:r>
            <a:endParaRPr lang="en-US" dirty="0" smtClean="0"/>
          </a:p>
          <a:p>
            <a:pPr lvl="1"/>
            <a:r>
              <a:rPr lang="en-US" dirty="0" smtClean="0"/>
              <a:t>Note that names (also called identifiers) are case sensitive</a:t>
            </a:r>
          </a:p>
          <a:p>
            <a:r>
              <a:rPr lang="en-US" dirty="0" smtClean="0"/>
              <a:t>Convention for variable names in Objective-C:</a:t>
            </a:r>
          </a:p>
          <a:p>
            <a:pPr lvl="1"/>
            <a:r>
              <a:rPr lang="en-US" dirty="0" smtClean="0"/>
              <a:t>Start with a lower-case letter</a:t>
            </a:r>
          </a:p>
          <a:p>
            <a:pPr lvl="1"/>
            <a:r>
              <a:rPr lang="en-US" dirty="0" smtClean="0"/>
              <a:t>If the name comprises multiple words, capitalize the first letters of succeeding words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unitPrice</a:t>
            </a:r>
            <a:r>
              <a:rPr lang="en-US" dirty="0" smtClean="0"/>
              <a:t>, </a:t>
            </a:r>
            <a:r>
              <a:rPr lang="en-US" dirty="0" err="1" smtClean="0"/>
              <a:t>totalAmountInPesos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Assignment statements may involve complex operations, for example: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totalTax</a:t>
            </a:r>
            <a:r>
              <a:rPr lang="en-US" dirty="0" smtClean="0"/>
              <a:t> = 125000 + (income-500000)*0.32;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expression </a:t>
            </a:r>
            <a:r>
              <a:rPr lang="en-US" dirty="0" smtClean="0"/>
              <a:t>is a combination of values, variables, operators, and computations through methods and functions</a:t>
            </a:r>
          </a:p>
          <a:p>
            <a:r>
              <a:rPr lang="en-US" dirty="0" smtClean="0"/>
              <a:t>Operators:  + - * / ( ) and many others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688533" y="1066798"/>
            <a:ext cx="376535" cy="42671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3388666"/>
            <a:ext cx="151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expression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NSLog</a:t>
            </a:r>
            <a:r>
              <a:rPr lang="en-US" dirty="0" smtClean="0"/>
              <a:t> causes output to be displayed in the debug window of </a:t>
            </a:r>
            <a:r>
              <a:rPr lang="en-US" dirty="0" err="1" smtClean="0"/>
              <a:t>Xcode</a:t>
            </a:r>
            <a:endParaRPr lang="en-US" dirty="0" smtClean="0"/>
          </a:p>
          <a:p>
            <a:pPr lvl="1"/>
            <a:r>
              <a:rPr lang="en-US" dirty="0" smtClean="0"/>
              <a:t>Very useful during development</a:t>
            </a:r>
          </a:p>
          <a:p>
            <a:r>
              <a:rPr lang="en-US" dirty="0" err="1" smtClean="0"/>
              <a:t>NSLog</a:t>
            </a:r>
            <a:r>
              <a:rPr lang="en-US" dirty="0" smtClean="0"/>
              <a:t>( &lt;format-string&gt;, &lt;expression&gt;, … );</a:t>
            </a:r>
          </a:p>
          <a:p>
            <a:r>
              <a:rPr lang="en-US" dirty="0" smtClean="0"/>
              <a:t>The first argument of the function is a format string specifying what and how a value is displayed</a:t>
            </a:r>
          </a:p>
          <a:p>
            <a:pPr lvl="1"/>
            <a:r>
              <a:rPr lang="en-US" dirty="0" smtClean="0"/>
              <a:t>% in the string specifies placeholders in the output</a:t>
            </a:r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d</a:t>
            </a:r>
            <a:r>
              <a:rPr lang="en-US" dirty="0" smtClean="0"/>
              <a:t> for integers, %</a:t>
            </a:r>
            <a:r>
              <a:rPr lang="en-US" dirty="0" err="1" smtClean="0"/>
              <a:t>f</a:t>
            </a:r>
            <a:r>
              <a:rPr lang="en-US" dirty="0" smtClean="0"/>
              <a:t> for doubles, %@ for strings</a:t>
            </a:r>
          </a:p>
          <a:p>
            <a:r>
              <a:rPr lang="en-US" dirty="0" smtClean="0"/>
              <a:t>Succeeding arguments indicate the values to be displayed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four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 course in Objective-C</a:t>
            </a:r>
          </a:p>
          <a:p>
            <a:r>
              <a:rPr lang="en-US" dirty="0" smtClean="0"/>
              <a:t>Tutorial on the </a:t>
            </a:r>
            <a:r>
              <a:rPr lang="en-US" dirty="0" err="1" smtClean="0"/>
              <a:t>Xcode</a:t>
            </a:r>
            <a:r>
              <a:rPr lang="en-US" dirty="0" smtClean="0"/>
              <a:t> development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items: 5</a:t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</a:t>
            </a:r>
            <a:r>
              <a:rPr lang="en-US" dirty="0" smtClean="0"/>
              <a:t>(@”%@ has %</a:t>
            </a:r>
            <a:r>
              <a:rPr lang="en-US" dirty="0" err="1" smtClean="0"/>
              <a:t>d</a:t>
            </a:r>
            <a:r>
              <a:rPr lang="en-US" dirty="0" smtClean="0"/>
              <a:t> hands ", name, </a:t>
            </a:r>
            <a:r>
              <a:rPr lang="en-US" dirty="0" err="1" smtClean="0"/>
              <a:t>numHands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Andrei has 2 hands</a:t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r>
              <a:rPr lang="en-US" dirty="0" err="1" smtClean="0"/>
              <a:t>itemCount,unitPrice</a:t>
            </a:r>
            <a:r>
              <a:rPr lang="en-US" dirty="0" smtClean="0"/>
              <a:t>, total);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 </a:t>
            </a:r>
            <a:r>
              <a:rPr lang="en-US" dirty="0" err="1" smtClean="0"/>
              <a:t>x</a:t>
            </a:r>
            <a:r>
              <a:rPr lang="en-US" dirty="0" smtClean="0"/>
              <a:t> 125.750000 =   628.75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num; double </a:t>
            </a:r>
            <a:r>
              <a:rPr lang="en-US" dirty="0" err="1" smtClean="0"/>
              <a:t>val</a:t>
            </a:r>
            <a:r>
              <a:rPr lang="en-US" dirty="0" smtClean="0"/>
              <a:t>; </a:t>
            </a:r>
            <a:r>
              <a:rPr lang="en-US" dirty="0" err="1" smtClean="0"/>
              <a:t>NSString</a:t>
            </a:r>
            <a:r>
              <a:rPr lang="en-US" dirty="0" smtClean="0"/>
              <a:t> *</a:t>
            </a:r>
            <a:r>
              <a:rPr lang="en-US" dirty="0" err="1" smtClean="0"/>
              <a:t>s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Between </a:t>
            </a:r>
            <a:r>
              <a:rPr lang="en-US" dirty="0" err="1" smtClean="0"/>
              <a:t>int</a:t>
            </a:r>
            <a:r>
              <a:rPr lang="en-US" dirty="0" smtClean="0"/>
              <a:t> and double, done via straightforward assignment, but there is truncation when going from double to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= num; // ok, no problem: 123 becomes 123.0</a:t>
            </a:r>
          </a:p>
          <a:p>
            <a:pPr lvl="1"/>
            <a:r>
              <a:rPr lang="en-US" dirty="0" smtClean="0"/>
              <a:t>num = </a:t>
            </a:r>
            <a:r>
              <a:rPr lang="en-US" dirty="0" err="1" smtClean="0"/>
              <a:t>val</a:t>
            </a:r>
            <a:r>
              <a:rPr lang="en-US" dirty="0" smtClean="0"/>
              <a:t>; // truncation occurs:  5.67 becomes 5</a:t>
            </a:r>
          </a:p>
          <a:p>
            <a:r>
              <a:rPr lang="en-US" dirty="0" smtClean="0"/>
              <a:t>How about converting between numbers and strings?</a:t>
            </a:r>
          </a:p>
          <a:p>
            <a:pPr lvl="1"/>
            <a:r>
              <a:rPr lang="en-US" dirty="0" smtClean="0"/>
              <a:t>Use conversion methods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strings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to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num = [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intValue</a:t>
            </a:r>
            <a:r>
              <a:rPr lang="en-US" dirty="0" smtClean="0"/>
              <a:t>];</a:t>
            </a:r>
          </a:p>
          <a:p>
            <a:r>
              <a:rPr lang="en-US" dirty="0" smtClean="0"/>
              <a:t>string to double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= [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doubleValue</a:t>
            </a:r>
            <a:r>
              <a:rPr lang="en-US" dirty="0" smtClean="0"/>
              <a:t>];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to string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= [</a:t>
            </a: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 err="1" smtClean="0"/>
              <a:t>stringWithFormat:"%d",num</a:t>
            </a:r>
            <a:r>
              <a:rPr lang="en-US" dirty="0" smtClean="0"/>
              <a:t>];</a:t>
            </a:r>
          </a:p>
          <a:p>
            <a:r>
              <a:rPr lang="en-US" dirty="0" smtClean="0"/>
              <a:t>double to string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= [</a:t>
            </a: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 err="1" smtClean="0"/>
              <a:t>stringWithFormat:"</a:t>
            </a:r>
            <a:r>
              <a:rPr lang="en-US" err="1" smtClean="0"/>
              <a:t>%</a:t>
            </a:r>
            <a:r>
              <a:rPr lang="en-US" smtClean="0"/>
              <a:t>f",</a:t>
            </a:r>
            <a:r>
              <a:rPr lang="en-US" dirty="0" err="1" smtClean="0"/>
              <a:t>val</a:t>
            </a:r>
            <a:r>
              <a:rPr lang="en-US" dirty="0" smtClean="0"/>
              <a:t>];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5029200"/>
            <a:ext cx="1708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Similar to </a:t>
            </a:r>
            <a:r>
              <a:rPr lang="en-US" dirty="0" err="1" smtClean="0"/>
              <a:t>NSLog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 of the iceberg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apps we have written early on contain a lot more code than what we have discussed so far</a:t>
            </a:r>
          </a:p>
          <a:p>
            <a:r>
              <a:rPr lang="en-US" dirty="0" smtClean="0"/>
              <a:t>Concepts that will be discussed in the next sessions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Properties and methods</a:t>
            </a:r>
          </a:p>
          <a:p>
            <a:pPr lvl="1"/>
            <a:r>
              <a:rPr lang="en-US" dirty="0" smtClean="0"/>
              <a:t>Header and implementation files</a:t>
            </a:r>
          </a:p>
          <a:p>
            <a:r>
              <a:rPr lang="en-US" dirty="0" smtClean="0"/>
              <a:t>The statements we have learned (declaration, assignment, function call) enable us to write code to specify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Builder</a:t>
            </a:r>
          </a:p>
          <a:p>
            <a:r>
              <a:rPr lang="en-US" dirty="0" smtClean="0"/>
              <a:t>Managing connections between Objective-C code and the user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dirty="0"/>
              <a:t>B</a:t>
            </a:r>
            <a:r>
              <a:rPr lang="en-US" dirty="0" smtClean="0"/>
              <a:t>uilder in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user interface is an essential component of an app</a:t>
            </a:r>
          </a:p>
          <a:p>
            <a:pPr lvl="1"/>
            <a:r>
              <a:rPr lang="en-US" dirty="0" smtClean="0"/>
              <a:t>In many other platforms, separate “code” is required for an interface, sometimes written by the developer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Xcode</a:t>
            </a:r>
            <a:r>
              <a:rPr lang="en-US" dirty="0" smtClean="0"/>
              <a:t>, this interface is created visually through the Interface </a:t>
            </a:r>
            <a:r>
              <a:rPr lang="en-US" dirty="0"/>
              <a:t>B</a:t>
            </a:r>
            <a:r>
              <a:rPr lang="en-US" dirty="0" smtClean="0"/>
              <a:t>uilder of </a:t>
            </a:r>
            <a:r>
              <a:rPr lang="en-US" dirty="0" err="1" smtClean="0"/>
              <a:t>Xcode</a:t>
            </a:r>
            <a:r>
              <a:rPr lang="en-US" dirty="0" smtClean="0"/>
              <a:t> using drag and drop commands</a:t>
            </a:r>
          </a:p>
          <a:p>
            <a:pPr lvl="1"/>
            <a:r>
              <a:rPr lang="en-US" dirty="0" smtClean="0"/>
              <a:t>storyboard, views,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dirty="0"/>
              <a:t>B</a:t>
            </a:r>
            <a:r>
              <a:rPr lang="en-US" dirty="0" smtClean="0"/>
              <a:t>uilder in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components of an interface are associated with the code you write through </a:t>
            </a:r>
            <a:r>
              <a:rPr lang="en-US" b="1" dirty="0" smtClean="0"/>
              <a:t>connections</a:t>
            </a:r>
          </a:p>
          <a:p>
            <a:pPr lvl="1"/>
            <a:r>
              <a:rPr lang="en-US" b="1" dirty="0" smtClean="0"/>
              <a:t>Outlet connections</a:t>
            </a:r>
            <a:r>
              <a:rPr lang="en-US" dirty="0" smtClean="0"/>
              <a:t> enable retrieval of data to and from controls like labels or text fields</a:t>
            </a:r>
          </a:p>
          <a:p>
            <a:pPr lvl="1"/>
            <a:r>
              <a:rPr lang="en-US" b="1" dirty="0" smtClean="0"/>
              <a:t>Action connections</a:t>
            </a:r>
            <a:r>
              <a:rPr lang="en-US" dirty="0" smtClean="0"/>
              <a:t> specify methods to be invoked when an event occurs such as a button click</a:t>
            </a:r>
          </a:p>
          <a:p>
            <a:r>
              <a:rPr lang="en-US" dirty="0" smtClean="0"/>
              <a:t>Outlets and actions appear as Objective-C code in the .</a:t>
            </a:r>
            <a:r>
              <a:rPr lang="en-US" dirty="0" err="1" smtClean="0"/>
              <a:t>h</a:t>
            </a:r>
            <a:r>
              <a:rPr lang="en-US" dirty="0" smtClean="0"/>
              <a:t> and .</a:t>
            </a:r>
            <a:r>
              <a:rPr lang="en-US" dirty="0" err="1" smtClean="0"/>
              <a:t>m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But the associations are carried out separately within </a:t>
            </a:r>
            <a:r>
              <a:rPr lang="en-US" dirty="0" err="1" smtClean="0"/>
              <a:t>Xcode</a:t>
            </a:r>
            <a:r>
              <a:rPr lang="en-US" dirty="0" smtClean="0"/>
              <a:t> (control-drag actions between interface and code)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and connections</a:t>
            </a:r>
            <a:endParaRPr lang="en-US" dirty="0"/>
          </a:p>
        </p:txBody>
      </p:sp>
      <p:pic>
        <p:nvPicPr>
          <p:cNvPr id="5" name="Picture 4" descr="IB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3619500" cy="447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02304"/>
            <a:ext cx="360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toryboard, controller, view, controls</a:t>
            </a:r>
            <a:endParaRPr lang="en-US" dirty="0"/>
          </a:p>
        </p:txBody>
      </p:sp>
      <p:pic>
        <p:nvPicPr>
          <p:cNvPr id="11" name="Picture 10" descr="contr-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589" y="1872734"/>
            <a:ext cx="4778411" cy="28152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76800" y="4832866"/>
            <a:ext cx="225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ViewController.m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13" name="Picture 12" descr="contr-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5257800"/>
            <a:ext cx="3898900" cy="774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5800" y="1417638"/>
            <a:ext cx="180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ViewController.h</a:t>
            </a:r>
            <a:r>
              <a:rPr lang="en-US" dirty="0"/>
              <a:t>: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514600" y="3657600"/>
            <a:ext cx="1850989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view controller icon at the bottom of the storyboard</a:t>
            </a:r>
          </a:p>
          <a:p>
            <a:endParaRPr lang="en-US" dirty="0" smtClean="0"/>
          </a:p>
          <a:p>
            <a:r>
              <a:rPr lang="en-US" dirty="0" smtClean="0"/>
              <a:t>Then click on connections inspector</a:t>
            </a:r>
          </a:p>
          <a:p>
            <a:endParaRPr lang="en-US" dirty="0" smtClean="0"/>
          </a:p>
          <a:p>
            <a:r>
              <a:rPr lang="en-US" dirty="0" smtClean="0"/>
              <a:t>Ensure connections are as intended</a:t>
            </a:r>
          </a:p>
          <a:p>
            <a:pPr lvl="1"/>
            <a:r>
              <a:rPr lang="en-US" dirty="0" smtClean="0"/>
              <a:t>Remove stray connections (usually resulting from name changes and dragging errors)   </a:t>
            </a:r>
            <a:endParaRPr lang="en-US" dirty="0"/>
          </a:p>
        </p:txBody>
      </p:sp>
      <p:pic>
        <p:nvPicPr>
          <p:cNvPr id="5" name="Picture 4" descr="viewcontrol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0" y="2152650"/>
            <a:ext cx="4292600" cy="850900"/>
          </a:xfrm>
          <a:prstGeom prst="rect">
            <a:avLst/>
          </a:prstGeom>
        </p:spPr>
      </p:pic>
      <p:pic>
        <p:nvPicPr>
          <p:cNvPr id="6" name="Picture 5" descr="conninspect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911600"/>
            <a:ext cx="24765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n-mg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1" y="0"/>
            <a:ext cx="909667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done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simple </a:t>
            </a:r>
            <a:r>
              <a:rPr lang="en-US" dirty="0" err="1" smtClean="0"/>
              <a:t>Xcode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err="1" smtClean="0"/>
              <a:t>HelloWorld</a:t>
            </a:r>
            <a:r>
              <a:rPr lang="en-US" dirty="0" smtClean="0"/>
              <a:t> App and </a:t>
            </a:r>
            <a:r>
              <a:rPr lang="en-US" dirty="0" err="1" smtClean="0"/>
              <a:t>TextShuffler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Single-View applications with labels, text fields, and buttons</a:t>
            </a:r>
          </a:p>
          <a:p>
            <a:r>
              <a:rPr lang="en-US" dirty="0" smtClean="0"/>
              <a:t>Walked through the creation of a more complex application</a:t>
            </a:r>
          </a:p>
          <a:p>
            <a:pPr lvl="1"/>
            <a:r>
              <a:rPr lang="en-US" dirty="0" err="1" smtClean="0"/>
              <a:t>CoffeeCatalog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App that used a navigation controller, multiple views, and segues</a:t>
            </a:r>
          </a:p>
          <a:p>
            <a:pPr lvl="1"/>
            <a:r>
              <a:rPr lang="en-US" dirty="0" smtClean="0"/>
              <a:t>Required more complex code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unzip the </a:t>
            </a:r>
            <a:r>
              <a:rPr lang="en-US" dirty="0" err="1" smtClean="0"/>
              <a:t>HelloWorld</a:t>
            </a:r>
            <a:r>
              <a:rPr lang="en-US" dirty="0" smtClean="0"/>
              <a:t> app you submitted early in the semester</a:t>
            </a:r>
          </a:p>
          <a:p>
            <a:r>
              <a:rPr lang="en-US" dirty="0" smtClean="0"/>
              <a:t>Rename the property you associated with the label</a:t>
            </a:r>
          </a:p>
          <a:p>
            <a:r>
              <a:rPr lang="en-US" dirty="0" smtClean="0"/>
              <a:t>Rebuild and execute the project and fix issues accordingly</a:t>
            </a:r>
          </a:p>
          <a:p>
            <a:pPr lvl="1"/>
            <a:r>
              <a:rPr lang="en-US" dirty="0" smtClean="0"/>
              <a:t>Open connections inspector to manage connections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Objective-C basics:  variables, computation, and simple statements</a:t>
            </a:r>
          </a:p>
          <a:p>
            <a:r>
              <a:rPr lang="en-US" dirty="0" err="1" smtClean="0"/>
              <a:t>Xcode</a:t>
            </a:r>
            <a:r>
              <a:rPr lang="en-US" dirty="0" smtClean="0"/>
              <a:t> and Interface Builder: 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next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rules of the Objective-C programming language</a:t>
            </a:r>
          </a:p>
          <a:p>
            <a:pPr lvl="1"/>
            <a:r>
              <a:rPr lang="en-US" dirty="0" smtClean="0"/>
              <a:t>For beginners, learn programming</a:t>
            </a:r>
          </a:p>
          <a:p>
            <a:pPr lvl="1"/>
            <a:r>
              <a:rPr lang="en-US" dirty="0" smtClean="0"/>
              <a:t>For programmers, learn a new language</a:t>
            </a:r>
          </a:p>
          <a:p>
            <a:r>
              <a:rPr lang="en-US" dirty="0" smtClean="0"/>
              <a:t>Learn the </a:t>
            </a:r>
            <a:r>
              <a:rPr lang="en-US" dirty="0" err="1" smtClean="0"/>
              <a:t>Xcode</a:t>
            </a:r>
            <a:r>
              <a:rPr lang="en-US" dirty="0" smtClean="0"/>
              <a:t> development environment and its various features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Objective-C, </a:t>
            </a:r>
            <a:r>
              <a:rPr lang="en-US" dirty="0" err="1" smtClean="0"/>
              <a:t>Xcode</a:t>
            </a:r>
            <a:r>
              <a:rPr lang="en-US" dirty="0" smtClean="0"/>
              <a:t>, and </a:t>
            </a:r>
            <a:r>
              <a:rPr lang="en-US" dirty="0" err="1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Objective-C:  programming language</a:t>
            </a:r>
          </a:p>
          <a:p>
            <a:r>
              <a:rPr lang="en-US" dirty="0" err="1" smtClean="0"/>
              <a:t>Xcode</a:t>
            </a:r>
            <a:r>
              <a:rPr lang="en-US" dirty="0" smtClean="0"/>
              <a:t>: development environment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: operating system for (Apple) mobile devices</a:t>
            </a:r>
          </a:p>
          <a:p>
            <a:endParaRPr lang="en-US" dirty="0" smtClean="0"/>
          </a:p>
          <a:p>
            <a:r>
              <a:rPr lang="en-US" dirty="0" smtClean="0"/>
              <a:t>Apps that run on devices under the </a:t>
            </a:r>
            <a:r>
              <a:rPr lang="en-US" dirty="0" err="1" smtClean="0"/>
              <a:t>iOS</a:t>
            </a:r>
            <a:r>
              <a:rPr lang="en-US" dirty="0" smtClean="0"/>
              <a:t> platform are developed in Objective-C using </a:t>
            </a:r>
            <a:r>
              <a:rPr lang="en-US" dirty="0" err="1" smtClean="0"/>
              <a:t>Xcode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Xcode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Xcode</a:t>
            </a:r>
            <a:r>
              <a:rPr lang="en-US" dirty="0" smtClean="0"/>
              <a:t> project is a collection of settings, programs and resources</a:t>
            </a:r>
          </a:p>
          <a:p>
            <a:pPr lvl="1"/>
            <a:r>
              <a:rPr lang="en-US" dirty="0" smtClean="0"/>
              <a:t>Settings indicate values for various parameters that direct how the project is built</a:t>
            </a:r>
          </a:p>
          <a:p>
            <a:pPr lvl="1"/>
            <a:r>
              <a:rPr lang="en-US" dirty="0" smtClean="0"/>
              <a:t>Programs are files written using Objective-C code </a:t>
            </a:r>
          </a:p>
          <a:p>
            <a:pPr lvl="1"/>
            <a:r>
              <a:rPr lang="en-US" dirty="0" smtClean="0"/>
              <a:t>Resources are other files such as images and data files that are required to build the project and execute the corresponding application</a:t>
            </a:r>
          </a:p>
          <a:p>
            <a:r>
              <a:rPr lang="en-US" dirty="0" smtClean="0"/>
              <a:t>All the files of an </a:t>
            </a:r>
            <a:r>
              <a:rPr lang="en-US" dirty="0" err="1" smtClean="0"/>
              <a:t>Xcode</a:t>
            </a:r>
            <a:r>
              <a:rPr lang="en-US" dirty="0" smtClean="0"/>
              <a:t> project are contained in a specific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HelloWorld</a:t>
            </a:r>
            <a:r>
              <a:rPr lang="en-US" dirty="0" smtClean="0"/>
              <a:t> App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Created using the Single-View template</a:t>
            </a:r>
          </a:p>
          <a:p>
            <a:pPr lvl="1"/>
            <a:r>
              <a:rPr lang="en-US" dirty="0" smtClean="0"/>
              <a:t>A template provides pre-created files/programs to simplify development</a:t>
            </a:r>
          </a:p>
          <a:p>
            <a:r>
              <a:rPr lang="en-US" dirty="0" smtClean="0"/>
              <a:t>Settings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project name (</a:t>
            </a:r>
            <a:r>
              <a:rPr lang="en-US" dirty="0" err="1" smtClean="0"/>
              <a:t>HelloWorld</a:t>
            </a:r>
            <a:r>
              <a:rPr lang="en-US" dirty="0" smtClean="0"/>
              <a:t>), target device (</a:t>
            </a:r>
            <a:r>
              <a:rPr lang="en-US" dirty="0" err="1" smtClean="0"/>
              <a:t>IPhone</a:t>
            </a:r>
            <a:r>
              <a:rPr lang="en-US" dirty="0" smtClean="0"/>
              <a:t>), deployment target (</a:t>
            </a:r>
            <a:r>
              <a:rPr lang="en-US" dirty="0" err="1" smtClean="0"/>
              <a:t>iOS</a:t>
            </a:r>
            <a:r>
              <a:rPr lang="en-US" dirty="0" smtClean="0"/>
              <a:t> 6.0), …</a:t>
            </a:r>
          </a:p>
          <a:p>
            <a:r>
              <a:rPr lang="en-US" dirty="0" smtClean="0"/>
              <a:t>Interface was built and additional code was supplied to produce the intended app</a:t>
            </a:r>
          </a:p>
          <a:p>
            <a:pPr lvl="1"/>
            <a:r>
              <a:rPr lang="en-US" dirty="0" smtClean="0"/>
              <a:t>Label, button, and text field were added through the interface builder (</a:t>
            </a:r>
            <a:r>
              <a:rPr lang="en-US" dirty="0" err="1" smtClean="0"/>
              <a:t>Xcode</a:t>
            </a:r>
            <a:r>
              <a:rPr lang="en-US" dirty="0" smtClean="0"/>
              <a:t> feature)</a:t>
            </a:r>
          </a:p>
          <a:p>
            <a:pPr lvl="1"/>
            <a:r>
              <a:rPr lang="en-US" dirty="0" smtClean="0"/>
              <a:t>Code added caused text  to be copied from the text field to the label through a button click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and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</a:p>
          <a:p>
            <a:pPr lvl="1"/>
            <a:r>
              <a:rPr lang="en-US" dirty="0" smtClean="0"/>
              <a:t>Sequence of </a:t>
            </a:r>
            <a:r>
              <a:rPr lang="en-US" b="1" dirty="0" smtClean="0"/>
              <a:t>instructions </a:t>
            </a:r>
            <a:r>
              <a:rPr lang="en-US" dirty="0" smtClean="0"/>
              <a:t>that processes </a:t>
            </a:r>
            <a:r>
              <a:rPr lang="en-US" b="1" dirty="0" smtClean="0"/>
              <a:t>data </a:t>
            </a:r>
            <a:r>
              <a:rPr lang="en-US" dirty="0" smtClean="0"/>
              <a:t>on a computer</a:t>
            </a:r>
          </a:p>
          <a:p>
            <a:r>
              <a:rPr lang="en-US" dirty="0" smtClean="0"/>
              <a:t>What is a programming language?</a:t>
            </a:r>
          </a:p>
          <a:p>
            <a:pPr lvl="1"/>
            <a:r>
              <a:rPr lang="en-US" dirty="0" smtClean="0"/>
              <a:t>Rules for writing a program</a:t>
            </a:r>
          </a:p>
          <a:p>
            <a:r>
              <a:rPr lang="en-US" dirty="0" smtClean="0"/>
              <a:t>Most basic components</a:t>
            </a:r>
          </a:p>
          <a:p>
            <a:pPr lvl="1"/>
            <a:r>
              <a:rPr lang="en-US" dirty="0" smtClean="0"/>
              <a:t>Data: variables and types</a:t>
            </a:r>
          </a:p>
          <a:p>
            <a:pPr lvl="1"/>
            <a:r>
              <a:rPr lang="en-US" dirty="0" smtClean="0"/>
              <a:t>Instructions: statements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Variables hold data/values</a:t>
            </a:r>
          </a:p>
          <a:p>
            <a:r>
              <a:rPr lang="en-US" dirty="0" smtClean="0"/>
              <a:t>Variables are named</a:t>
            </a:r>
          </a:p>
          <a:p>
            <a:r>
              <a:rPr lang="en-US" dirty="0" smtClean="0"/>
              <a:t>Variables are of a particular type</a:t>
            </a:r>
          </a:p>
          <a:p>
            <a:pPr lvl="1"/>
            <a:r>
              <a:rPr lang="en-US" dirty="0" smtClean="0"/>
              <a:t>Examples of types:  </a:t>
            </a:r>
            <a:r>
              <a:rPr lang="en-US" dirty="0" err="1" smtClean="0"/>
              <a:t>int</a:t>
            </a:r>
            <a:r>
              <a:rPr lang="en-US" dirty="0" smtClean="0"/>
              <a:t> (number), </a:t>
            </a:r>
            <a:r>
              <a:rPr lang="en-US" dirty="0" err="1" smtClean="0"/>
              <a:t>NSString</a:t>
            </a:r>
            <a:r>
              <a:rPr lang="en-US" dirty="0" smtClean="0"/>
              <a:t> (string)</a:t>
            </a:r>
          </a:p>
          <a:p>
            <a:pPr lvl="1"/>
            <a:r>
              <a:rPr lang="en-US" dirty="0" smtClean="0"/>
              <a:t>Types restrict the values that a variable can hold</a:t>
            </a:r>
          </a:p>
          <a:p>
            <a:r>
              <a:rPr lang="en-US" dirty="0" smtClean="0"/>
              <a:t>Objective-C variable declaration example: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counter;</a:t>
            </a:r>
          </a:p>
          <a:p>
            <a:pPr lvl="1"/>
            <a:r>
              <a:rPr lang="en-US" dirty="0" smtClean="0"/>
              <a:t>defines a variable called counter that holds an integer value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4633</TotalTime>
  <Words>1756</Words>
  <Application>Microsoft Macintosh PowerPoint</Application>
  <PresentationFormat>On-screen Show (4:3)</PresentationFormat>
  <Paragraphs>193</Paragraphs>
  <Slides>31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Introduction to Objective-C and Xcode (Part 1)</vt:lpstr>
      <vt:lpstr>Next four sessions</vt:lpstr>
      <vt:lpstr>What we have done so far</vt:lpstr>
      <vt:lpstr>Objectives of the next sessions</vt:lpstr>
      <vt:lpstr>Objective-C, Xcode, and iOS</vt:lpstr>
      <vt:lpstr>Xcode projects</vt:lpstr>
      <vt:lpstr>HelloWorld App revisited</vt:lpstr>
      <vt:lpstr>Programs and programming</vt:lpstr>
      <vt:lpstr>Variables</vt:lpstr>
      <vt:lpstr>Some common types</vt:lpstr>
      <vt:lpstr>Working with variables</vt:lpstr>
      <vt:lpstr>Working with variables</vt:lpstr>
      <vt:lpstr>Testing some code</vt:lpstr>
      <vt:lpstr>Code</vt:lpstr>
      <vt:lpstr>Summarizing what we have done</vt:lpstr>
      <vt:lpstr>Syntax of statements</vt:lpstr>
      <vt:lpstr>Accepted conventions</vt:lpstr>
      <vt:lpstr>Expressions and operators</vt:lpstr>
      <vt:lpstr>NSLog</vt:lpstr>
      <vt:lpstr>NSLog examples</vt:lpstr>
      <vt:lpstr>Converting between types</vt:lpstr>
      <vt:lpstr>Between strings and numbers</vt:lpstr>
      <vt:lpstr>Tip of the iceberg</vt:lpstr>
      <vt:lpstr>Back to Xcode</vt:lpstr>
      <vt:lpstr>The Interface Builder in Xcode</vt:lpstr>
      <vt:lpstr>The Interface Builder in Xcode</vt:lpstr>
      <vt:lpstr>IB and connections</vt:lpstr>
      <vt:lpstr>Managing connections</vt:lpstr>
      <vt:lpstr>Slide 29</vt:lpstr>
      <vt:lpstr>Exercise</vt:lpstr>
      <vt:lpstr>Summary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89</cp:revision>
  <dcterms:created xsi:type="dcterms:W3CDTF">2012-12-04T10:11:43Z</dcterms:created>
  <dcterms:modified xsi:type="dcterms:W3CDTF">2012-12-04T10:12:18Z</dcterms:modified>
</cp:coreProperties>
</file>